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2" r:id="rId1"/>
    <p:sldMasterId id="2147483690" r:id="rId2"/>
    <p:sldMasterId id="2147483687" r:id="rId3"/>
    <p:sldMasterId id="2147483681" r:id="rId4"/>
    <p:sldMasterId id="2147483669" r:id="rId5"/>
    <p:sldMasterId id="2147483666" r:id="rId6"/>
    <p:sldMasterId id="2147483679" r:id="rId7"/>
  </p:sldMasterIdLst>
  <p:notesMasterIdLst>
    <p:notesMasterId r:id="rId37"/>
  </p:notesMasterIdLst>
  <p:handoutMasterIdLst>
    <p:handoutMasterId r:id="rId38"/>
  </p:handoutMasterIdLst>
  <p:sldIdLst>
    <p:sldId id="353" r:id="rId8"/>
    <p:sldId id="354" r:id="rId9"/>
    <p:sldId id="359" r:id="rId10"/>
    <p:sldId id="429" r:id="rId11"/>
    <p:sldId id="434" r:id="rId12"/>
    <p:sldId id="361" r:id="rId13"/>
    <p:sldId id="435" r:id="rId14"/>
    <p:sldId id="412" r:id="rId15"/>
    <p:sldId id="394" r:id="rId16"/>
    <p:sldId id="406" r:id="rId17"/>
    <p:sldId id="418" r:id="rId18"/>
    <p:sldId id="430" r:id="rId19"/>
    <p:sldId id="374" r:id="rId20"/>
    <p:sldId id="428" r:id="rId21"/>
    <p:sldId id="373" r:id="rId22"/>
    <p:sldId id="375" r:id="rId23"/>
    <p:sldId id="437" r:id="rId24"/>
    <p:sldId id="438" r:id="rId25"/>
    <p:sldId id="365" r:id="rId26"/>
    <p:sldId id="436" r:id="rId27"/>
    <p:sldId id="380" r:id="rId28"/>
    <p:sldId id="392" r:id="rId29"/>
    <p:sldId id="432" r:id="rId30"/>
    <p:sldId id="433" r:id="rId31"/>
    <p:sldId id="431" r:id="rId32"/>
    <p:sldId id="384" r:id="rId33"/>
    <p:sldId id="414" r:id="rId34"/>
    <p:sldId id="382" r:id="rId35"/>
    <p:sldId id="399" r:id="rId36"/>
  </p:sldIdLst>
  <p:sldSz cx="9144000" cy="6858000" type="screen4x3"/>
  <p:notesSz cx="6807200" cy="9939338"/>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Geneva"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Geneva"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Geneva"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Geneva" charset="0"/>
        <a:cs typeface="ＭＳ Ｐゴシック" charset="0"/>
      </a:defRPr>
    </a:lvl5pPr>
    <a:lvl6pPr marL="2286000" algn="l" defTabSz="457200" rtl="0" eaLnBrk="1" latinLnBrk="0" hangingPunct="1">
      <a:defRPr kern="1200">
        <a:solidFill>
          <a:schemeClr val="tx1"/>
        </a:solidFill>
        <a:latin typeface="Arial" charset="0"/>
        <a:ea typeface="Geneva" charset="0"/>
        <a:cs typeface="ＭＳ Ｐゴシック" charset="0"/>
      </a:defRPr>
    </a:lvl6pPr>
    <a:lvl7pPr marL="2743200" algn="l" defTabSz="457200" rtl="0" eaLnBrk="1" latinLnBrk="0" hangingPunct="1">
      <a:defRPr kern="1200">
        <a:solidFill>
          <a:schemeClr val="tx1"/>
        </a:solidFill>
        <a:latin typeface="Arial" charset="0"/>
        <a:ea typeface="Geneva" charset="0"/>
        <a:cs typeface="ＭＳ Ｐゴシック" charset="0"/>
      </a:defRPr>
    </a:lvl7pPr>
    <a:lvl8pPr marL="3200400" algn="l" defTabSz="457200" rtl="0" eaLnBrk="1" latinLnBrk="0" hangingPunct="1">
      <a:defRPr kern="1200">
        <a:solidFill>
          <a:schemeClr val="tx1"/>
        </a:solidFill>
        <a:latin typeface="Arial" charset="0"/>
        <a:ea typeface="Geneva" charset="0"/>
        <a:cs typeface="ＭＳ Ｐゴシック" charset="0"/>
      </a:defRPr>
    </a:lvl8pPr>
    <a:lvl9pPr marL="3657600" algn="l" defTabSz="457200" rtl="0" eaLnBrk="1" latinLnBrk="0" hangingPunct="1">
      <a:defRPr kern="1200">
        <a:solidFill>
          <a:schemeClr val="tx1"/>
        </a:solidFill>
        <a:latin typeface="Arial" charset="0"/>
        <a:ea typeface="Geneva" charset="0"/>
        <a:cs typeface="ＭＳ Ｐゴシック" charset="0"/>
      </a:defRPr>
    </a:lvl9pPr>
  </p:defaultTextStyle>
  <p:extLst>
    <p:ext uri="{EFAFB233-063F-42B5-8137-9DF3F51BA10A}">
      <p15:sldGuideLst xmlns="" xmlns:p15="http://schemas.microsoft.com/office/powerpoint/2012/main">
        <p15:guide id="1" orient="horz" pos="1134">
          <p15:clr>
            <a:srgbClr val="A4A3A4"/>
          </p15:clr>
        </p15:guide>
        <p15:guide id="2" orient="horz" pos="2166">
          <p15:clr>
            <a:srgbClr val="A4A3A4"/>
          </p15:clr>
        </p15:guide>
        <p15:guide id="3" pos="281">
          <p15:clr>
            <a:srgbClr val="A4A3A4"/>
          </p15:clr>
        </p15:guide>
        <p15:guide id="4" pos="2881">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guide id="3" orient="horz" pos="3128">
          <p15:clr>
            <a:srgbClr val="A4A3A4"/>
          </p15:clr>
        </p15:guide>
        <p15:guide id="4" pos="2140">
          <p15:clr>
            <a:srgbClr val="A4A3A4"/>
          </p15:clr>
        </p15:guide>
        <p15:guide id="5" orient="horz" pos="3134">
          <p15:clr>
            <a:srgbClr val="A4A3A4"/>
          </p15:clr>
        </p15:guide>
        <p15:guide id="6"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72759"/>
    <a:srgbClr val="4A2F76"/>
    <a:srgbClr val="7DCDFE"/>
    <a:srgbClr val="DAFFE6"/>
    <a:srgbClr val="A8A0BC"/>
    <a:srgbClr val="74679E"/>
    <a:srgbClr val="4F3D81"/>
    <a:srgbClr val="87BE1D"/>
    <a:srgbClr val="B1D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9" autoAdjust="0"/>
    <p:restoredTop sz="89781" autoAdjust="0"/>
  </p:normalViewPr>
  <p:slideViewPr>
    <p:cSldViewPr snapToGrid="0" snapToObjects="1">
      <p:cViewPr>
        <p:scale>
          <a:sx n="116" d="100"/>
          <a:sy n="116" d="100"/>
        </p:scale>
        <p:origin x="-1416" y="-402"/>
      </p:cViewPr>
      <p:guideLst>
        <p:guide orient="horz" pos="1134"/>
        <p:guide orient="horz" pos="2166"/>
        <p:guide pos="281"/>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4" d="100"/>
          <a:sy n="144" d="100"/>
        </p:scale>
        <p:origin x="-5880" y="-104"/>
      </p:cViewPr>
      <p:guideLst>
        <p:guide orient="horz" pos="3131"/>
        <p:guide orient="horz" pos="3128"/>
        <p:guide orient="horz" pos="3134"/>
        <p:guide pos="2144"/>
        <p:guide pos="2140"/>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solidFill>
              <a:ln w="19050">
                <a:noFill/>
              </a:ln>
              <a:effectLst/>
            </c:spPr>
          </c:dPt>
          <c:dPt>
            <c:idx val="1"/>
            <c:bubble3D val="0"/>
            <c:spPr>
              <a:solidFill>
                <a:schemeClr val="accent5">
                  <a:lumMod val="60000"/>
                  <a:lumOff val="40000"/>
                </a:schemeClr>
              </a:solidFill>
              <a:ln w="19050">
                <a:noFill/>
              </a:ln>
              <a:effectLst/>
            </c:spPr>
          </c:dPt>
          <c:dPt>
            <c:idx val="2"/>
            <c:bubble3D val="0"/>
            <c:spPr>
              <a:solidFill>
                <a:schemeClr val="accent5">
                  <a:lumMod val="20000"/>
                  <a:lumOff val="80000"/>
                </a:schemeClr>
              </a:solidFill>
              <a:ln w="19050">
                <a:noFill/>
              </a:ln>
              <a:effectLst/>
            </c:spPr>
          </c:dPt>
          <c:dPt>
            <c:idx val="3"/>
            <c:bubble3D val="0"/>
            <c:spPr>
              <a:solidFill>
                <a:schemeClr val="accent6">
                  <a:lumMod val="20000"/>
                  <a:lumOff val="80000"/>
                </a:schemeClr>
              </a:solidFill>
              <a:ln w="19050">
                <a:noFill/>
              </a:ln>
              <a:effectLst/>
            </c:spPr>
          </c:dPt>
          <c:dLbls>
            <c:dLbl>
              <c:idx val="0"/>
              <c:layout/>
              <c:tx>
                <c:rich>
                  <a:bodyPr/>
                  <a:lstStyle/>
                  <a:p>
                    <a:r>
                      <a:rPr lang="en-US" sz="1400">
                        <a:solidFill>
                          <a:schemeClr val="bg1"/>
                        </a:solidFill>
                      </a:rPr>
                      <a:t>Long equities</a:t>
                    </a:r>
                  </a:p>
                  <a:p>
                    <a:r>
                      <a:rPr lang="en-US" sz="2400" b="1">
                        <a:solidFill>
                          <a:schemeClr val="bg1"/>
                        </a:solidFill>
                      </a:rPr>
                      <a:t>56.0%</a:t>
                    </a:r>
                  </a:p>
                </c:rich>
              </c:tx>
              <c:dLblPos val="ctr"/>
              <c:showLegendKey val="0"/>
              <c:showVal val="0"/>
              <c:showCatName val="0"/>
              <c:showSerName val="0"/>
              <c:showPercent val="1"/>
              <c:showBubbleSize val="0"/>
              <c:extLst>
                <c:ext xmlns:c15="http://schemas.microsoft.com/office/drawing/2012/chart" uri="{CE6537A1-D6FC-4f65-9D91-7224C49458BB}"/>
              </c:extLst>
            </c:dLbl>
            <c:dLbl>
              <c:idx val="1"/>
              <c:layout>
                <c:manualLayout>
                  <c:x val="0.147045359070198"/>
                  <c:y val="-5.6929528815737998E-2"/>
                </c:manualLayout>
              </c:layout>
              <c:tx>
                <c:rich>
                  <a:bodyPr/>
                  <a:lstStyle/>
                  <a:p>
                    <a:r>
                      <a:rPr lang="en-US" sz="1400">
                        <a:solidFill>
                          <a:schemeClr val="bg1"/>
                        </a:solidFill>
                      </a:rPr>
                      <a:t>Absolute bias</a:t>
                    </a:r>
                  </a:p>
                  <a:p>
                    <a:r>
                      <a:rPr lang="en-US" sz="2400" b="1">
                        <a:solidFill>
                          <a:schemeClr val="bg1"/>
                        </a:solidFill>
                      </a:rPr>
                      <a:t>32.1%</a:t>
                    </a:r>
                  </a:p>
                </c:rich>
              </c:tx>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6.5649202365436102E-2"/>
                  <c:y val="0.12914727784539901"/>
                </c:manualLayout>
              </c:layout>
              <c:tx>
                <c:rich>
                  <a:bodyPr/>
                  <a:lstStyle/>
                  <a:p>
                    <a:r>
                      <a:rPr lang="en-US" sz="700" b="0">
                        <a:solidFill>
                          <a:schemeClr val="accent5"/>
                        </a:solidFill>
                      </a:rPr>
                      <a:t>Quantitative </a:t>
                    </a:r>
                    <a:br>
                      <a:rPr lang="en-US" sz="700" b="0">
                        <a:solidFill>
                          <a:schemeClr val="accent5"/>
                        </a:solidFill>
                      </a:rPr>
                    </a:br>
                    <a:r>
                      <a:rPr lang="en-US" sz="700" b="0">
                        <a:solidFill>
                          <a:schemeClr val="accent5"/>
                        </a:solidFill>
                      </a:rPr>
                      <a:t>strategies</a:t>
                    </a:r>
                  </a:p>
                  <a:p>
                    <a:r>
                      <a:rPr lang="en-US" b="1">
                        <a:solidFill>
                          <a:schemeClr val="accent5"/>
                        </a:solidFill>
                      </a:rPr>
                      <a:t>6.4%</a:t>
                    </a:r>
                  </a:p>
                </c:rich>
              </c:tx>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2.4973071081573098E-2"/>
                  <c:y val="7.9940289611541399E-2"/>
                </c:manualLayout>
              </c:layout>
              <c:tx>
                <c:rich>
                  <a:bodyPr/>
                  <a:lstStyle/>
                  <a:p>
                    <a:r>
                      <a:rPr lang="hr-HR" sz="1000" b="0">
                        <a:solidFill>
                          <a:schemeClr val="accent5"/>
                        </a:solidFill>
                      </a:rPr>
                      <a:t>Cash</a:t>
                    </a:r>
                  </a:p>
                  <a:p>
                    <a:r>
                      <a:rPr lang="hr-HR" b="1">
                        <a:solidFill>
                          <a:schemeClr val="accent5"/>
                        </a:solidFill>
                      </a:rPr>
                      <a:t>5.5%</a:t>
                    </a:r>
                  </a:p>
                </c:rich>
              </c:tx>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Long equities</c:v>
                </c:pt>
                <c:pt idx="1">
                  <c:v>Absolute bias</c:v>
                </c:pt>
                <c:pt idx="2">
                  <c:v>Quantitative strategies</c:v>
                </c:pt>
                <c:pt idx="3">
                  <c:v>Cash</c:v>
                </c:pt>
              </c:strCache>
            </c:strRef>
          </c:cat>
          <c:val>
            <c:numRef>
              <c:f>Sheet1!$B$1:$B$4</c:f>
              <c:numCache>
                <c:formatCode>0.0%</c:formatCode>
                <c:ptCount val="4"/>
                <c:pt idx="0">
                  <c:v>0.56000000000000005</c:v>
                </c:pt>
                <c:pt idx="1">
                  <c:v>0.32100000000000001</c:v>
                </c:pt>
                <c:pt idx="2">
                  <c:v>6.4000000000000001E-2</c:v>
                </c:pt>
                <c:pt idx="3">
                  <c:v>5.5E-2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accent6">
                    <a:lumMod val="7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accent6">
                    <a:lumMod val="7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accent6">
                    <a:lumMod val="7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accent6">
                    <a:lumMod val="75000"/>
                  </a:schemeClr>
                </a:solidFill>
                <a:latin typeface="+mn-lt"/>
                <a:ea typeface="+mn-ea"/>
                <a:cs typeface="+mn-cs"/>
              </a:defRPr>
            </a:pPr>
            <a:endParaRPr lang="en-US"/>
          </a:p>
        </c:txPr>
      </c:legendEntry>
      <c:layout>
        <c:manualLayout>
          <c:xMode val="edge"/>
          <c:yMode val="edge"/>
          <c:x val="0.75218930219334501"/>
          <c:y val="0.14429187472869201"/>
          <c:w val="0.24781069780665499"/>
          <c:h val="0.26062353395329801"/>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575" cy="496888"/>
          </a:xfrm>
          <a:prstGeom prst="rect">
            <a:avLst/>
          </a:prstGeom>
        </p:spPr>
        <p:txBody>
          <a:bodyPr vert="horz" lIns="91423" tIns="45712" rIns="91423" bIns="4571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6039" y="0"/>
            <a:ext cx="2949575" cy="496888"/>
          </a:xfrm>
          <a:prstGeom prst="rect">
            <a:avLst/>
          </a:prstGeom>
        </p:spPr>
        <p:txBody>
          <a:bodyPr vert="horz" wrap="square" lIns="91423" tIns="45712" rIns="91423" bIns="45712" numCol="1" anchor="t" anchorCtr="0" compatLnSpc="1">
            <a:prstTxWarp prst="textNoShape">
              <a:avLst/>
            </a:prstTxWarp>
          </a:bodyPr>
          <a:lstStyle>
            <a:lvl1pPr algn="r">
              <a:defRPr sz="1200">
                <a:latin typeface="Calibri" charset="0"/>
              </a:defRPr>
            </a:lvl1pPr>
          </a:lstStyle>
          <a:p>
            <a:fld id="{3C2FAE6E-E0D1-9B47-9A61-EE248308F66A}" type="datetimeFigureOut">
              <a:rPr lang="en-US"/>
              <a:pPr/>
              <a:t>11/15/2016</a:t>
            </a:fld>
            <a:endParaRPr lang="en-US"/>
          </a:p>
        </p:txBody>
      </p:sp>
      <p:sp>
        <p:nvSpPr>
          <p:cNvPr id="4" name="Footer Placeholder 3"/>
          <p:cNvSpPr>
            <a:spLocks noGrp="1"/>
          </p:cNvSpPr>
          <p:nvPr>
            <p:ph type="ftr" sz="quarter" idx="2"/>
          </p:nvPr>
        </p:nvSpPr>
        <p:spPr>
          <a:xfrm>
            <a:off x="2" y="9440864"/>
            <a:ext cx="2949575" cy="496887"/>
          </a:xfrm>
          <a:prstGeom prst="rect">
            <a:avLst/>
          </a:prstGeom>
        </p:spPr>
        <p:txBody>
          <a:bodyPr vert="horz" lIns="91423" tIns="45712" rIns="91423" bIns="4571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6039" y="9440864"/>
            <a:ext cx="2949575" cy="496887"/>
          </a:xfrm>
          <a:prstGeom prst="rect">
            <a:avLst/>
          </a:prstGeom>
        </p:spPr>
        <p:txBody>
          <a:bodyPr vert="horz" wrap="square" lIns="91423" tIns="45712" rIns="91423" bIns="45712" numCol="1" anchor="b" anchorCtr="0" compatLnSpc="1">
            <a:prstTxWarp prst="textNoShape">
              <a:avLst/>
            </a:prstTxWarp>
          </a:bodyPr>
          <a:lstStyle>
            <a:lvl1pPr algn="r">
              <a:defRPr sz="1200">
                <a:latin typeface="Calibri" charset="0"/>
              </a:defRPr>
            </a:lvl1pPr>
          </a:lstStyle>
          <a:p>
            <a:fld id="{E5790402-390C-5F4A-82E3-EF39C2D8B281}" type="slidenum">
              <a:rPr lang="en-US"/>
              <a:pPr/>
              <a:t>‹#›</a:t>
            </a:fld>
            <a:endParaRPr lang="en-US"/>
          </a:p>
        </p:txBody>
      </p:sp>
    </p:spTree>
    <p:extLst>
      <p:ext uri="{BB962C8B-B14F-4D97-AF65-F5344CB8AC3E}">
        <p14:creationId xmlns:p14="http://schemas.microsoft.com/office/powerpoint/2010/main" val="2447356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575" cy="496888"/>
          </a:xfrm>
          <a:prstGeom prst="rect">
            <a:avLst/>
          </a:prstGeom>
        </p:spPr>
        <p:txBody>
          <a:bodyPr vert="horz" lIns="91423" tIns="45712" rIns="91423" bIns="4571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6039" y="0"/>
            <a:ext cx="2949575" cy="496888"/>
          </a:xfrm>
          <a:prstGeom prst="rect">
            <a:avLst/>
          </a:prstGeom>
        </p:spPr>
        <p:txBody>
          <a:bodyPr vert="horz" wrap="square" lIns="91423" tIns="45712" rIns="91423" bIns="45712" numCol="1" anchor="t" anchorCtr="0" compatLnSpc="1">
            <a:prstTxWarp prst="textNoShape">
              <a:avLst/>
            </a:prstTxWarp>
          </a:bodyPr>
          <a:lstStyle>
            <a:lvl1pPr algn="r">
              <a:defRPr sz="1200">
                <a:latin typeface="Calibri" charset="0"/>
              </a:defRPr>
            </a:lvl1pPr>
          </a:lstStyle>
          <a:p>
            <a:fld id="{356E684A-6056-C146-8D9B-211F5537362C}" type="datetimeFigureOut">
              <a:rPr lang="en-US"/>
              <a:pPr/>
              <a:t>11/15/2016</a:t>
            </a:fld>
            <a:endParaRPr lang="en-US"/>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3" tIns="45712" rIns="91423" bIns="45712" rtlCol="0" anchor="ctr"/>
          <a:lstStyle/>
          <a:p>
            <a:pPr lvl="0"/>
            <a:endParaRPr lang="en-US" noProof="0" smtClean="0"/>
          </a:p>
        </p:txBody>
      </p:sp>
      <p:sp>
        <p:nvSpPr>
          <p:cNvPr id="5" name="Notes Placeholder 4"/>
          <p:cNvSpPr>
            <a:spLocks noGrp="1"/>
          </p:cNvSpPr>
          <p:nvPr>
            <p:ph type="body" sz="quarter" idx="3"/>
          </p:nvPr>
        </p:nvSpPr>
        <p:spPr>
          <a:xfrm>
            <a:off x="681039" y="4721226"/>
            <a:ext cx="5445125" cy="4471988"/>
          </a:xfrm>
          <a:prstGeom prst="rect">
            <a:avLst/>
          </a:prstGeom>
        </p:spPr>
        <p:txBody>
          <a:bodyPr vert="horz" lIns="91423" tIns="45712" rIns="91423" bIns="45712"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smtClean="0"/>
          </a:p>
        </p:txBody>
      </p:sp>
      <p:sp>
        <p:nvSpPr>
          <p:cNvPr id="6" name="Footer Placeholder 5"/>
          <p:cNvSpPr>
            <a:spLocks noGrp="1"/>
          </p:cNvSpPr>
          <p:nvPr>
            <p:ph type="ftr" sz="quarter" idx="4"/>
          </p:nvPr>
        </p:nvSpPr>
        <p:spPr>
          <a:xfrm>
            <a:off x="2" y="9440864"/>
            <a:ext cx="2949575" cy="496887"/>
          </a:xfrm>
          <a:prstGeom prst="rect">
            <a:avLst/>
          </a:prstGeom>
        </p:spPr>
        <p:txBody>
          <a:bodyPr vert="horz" lIns="91423" tIns="45712" rIns="91423" bIns="4571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6039" y="9440864"/>
            <a:ext cx="2949575" cy="496887"/>
          </a:xfrm>
          <a:prstGeom prst="rect">
            <a:avLst/>
          </a:prstGeom>
        </p:spPr>
        <p:txBody>
          <a:bodyPr vert="horz" wrap="square" lIns="91423" tIns="45712" rIns="91423" bIns="45712" numCol="1" anchor="b" anchorCtr="0" compatLnSpc="1">
            <a:prstTxWarp prst="textNoShape">
              <a:avLst/>
            </a:prstTxWarp>
          </a:bodyPr>
          <a:lstStyle>
            <a:lvl1pPr algn="r">
              <a:defRPr sz="1200">
                <a:latin typeface="Calibri" charset="0"/>
              </a:defRPr>
            </a:lvl1pPr>
          </a:lstStyle>
          <a:p>
            <a:fld id="{C23BF2A2-2A85-2B40-B42A-C1BEAD0E57B1}" type="slidenum">
              <a:rPr lang="en-US"/>
              <a:pPr/>
              <a:t>‹#›</a:t>
            </a:fld>
            <a:endParaRPr lang="en-US"/>
          </a:p>
        </p:txBody>
      </p:sp>
    </p:spTree>
    <p:extLst>
      <p:ext uri="{BB962C8B-B14F-4D97-AF65-F5344CB8AC3E}">
        <p14:creationId xmlns:p14="http://schemas.microsoft.com/office/powerpoint/2010/main" val="285920888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3BF2A2-2A85-2B40-B42A-C1BEAD0E57B1}" type="slidenum">
              <a:rPr lang="en-US" smtClean="0"/>
              <a:pPr/>
              <a:t>13</a:t>
            </a:fld>
            <a:endParaRPr lang="en-US"/>
          </a:p>
        </p:txBody>
      </p:sp>
    </p:spTree>
    <p:extLst>
      <p:ext uri="{BB962C8B-B14F-4D97-AF65-F5344CB8AC3E}">
        <p14:creationId xmlns:p14="http://schemas.microsoft.com/office/powerpoint/2010/main" val="418108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Proven portfolio managers with a track record of strong performance.</a:t>
            </a:r>
          </a:p>
          <a:p>
            <a:r>
              <a:rPr lang="en-AU" dirty="0"/>
              <a:t>Diverse portfolio of fund managers (13bn+ in FUM) and asset management companies (600bn+ AUM).</a:t>
            </a:r>
          </a:p>
          <a:p>
            <a:r>
              <a:rPr lang="en-AU" dirty="0"/>
              <a:t>Varied investment strategies including long only, absolute return and quantitative funds.</a:t>
            </a:r>
          </a:p>
          <a:p>
            <a:r>
              <a:rPr lang="en-AU" dirty="0"/>
              <a:t>Wholesale managers that are otherwise unavailable to retail investors</a:t>
            </a:r>
          </a:p>
          <a:p>
            <a:r>
              <a:rPr lang="en-AU" dirty="0"/>
              <a:t>Closed funds that are otherwise unavailable to retail investors</a:t>
            </a:r>
          </a:p>
          <a:p>
            <a:r>
              <a:rPr lang="en-AU" dirty="0"/>
              <a:t>Professional and experienced investment committee who will allocate funds and monitor the investments.</a:t>
            </a:r>
          </a:p>
          <a:p>
            <a:endParaRPr lang="en-AU" baseline="0" dirty="0" smtClean="0"/>
          </a:p>
        </p:txBody>
      </p:sp>
      <p:sp>
        <p:nvSpPr>
          <p:cNvPr id="4" name="Slide Number Placeholder 3"/>
          <p:cNvSpPr>
            <a:spLocks noGrp="1"/>
          </p:cNvSpPr>
          <p:nvPr>
            <p:ph type="sldNum" sz="quarter" idx="10"/>
          </p:nvPr>
        </p:nvSpPr>
        <p:spPr/>
        <p:txBody>
          <a:bodyPr/>
          <a:lstStyle/>
          <a:p>
            <a:fld id="{C23BF2A2-2A85-2B40-B42A-C1BEAD0E57B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4318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3BF2A2-2A85-2B40-B42A-C1BEAD0E57B1}" type="slidenum">
              <a:rPr lang="en-US" smtClean="0"/>
              <a:pPr/>
              <a:t>21</a:t>
            </a:fld>
            <a:endParaRPr lang="en-US" dirty="0"/>
          </a:p>
        </p:txBody>
      </p:sp>
    </p:spTree>
    <p:extLst>
      <p:ext uri="{BB962C8B-B14F-4D97-AF65-F5344CB8AC3E}">
        <p14:creationId xmlns:p14="http://schemas.microsoft.com/office/powerpoint/2010/main" val="267037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3BF2A2-2A85-2B40-B42A-C1BEAD0E57B1}" type="slidenum">
              <a:rPr lang="en-US" smtClean="0"/>
              <a:pPr/>
              <a:t>22</a:t>
            </a:fld>
            <a:endParaRPr lang="en-US" dirty="0"/>
          </a:p>
        </p:txBody>
      </p:sp>
    </p:spTree>
    <p:extLst>
      <p:ext uri="{BB962C8B-B14F-4D97-AF65-F5344CB8AC3E}">
        <p14:creationId xmlns:p14="http://schemas.microsoft.com/office/powerpoint/2010/main" val="58668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marL="719138" indent="-27146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
        <p:nvSpPr>
          <p:cNvPr id="5" name="Title 1"/>
          <p:cNvSpPr>
            <a:spLocks noGrp="1"/>
          </p:cNvSpPr>
          <p:nvPr>
            <p:ph type="title"/>
          </p:nvPr>
        </p:nvSpPr>
        <p:spPr>
          <a:xfrm>
            <a:off x="457200" y="373063"/>
            <a:ext cx="6096000" cy="499773"/>
          </a:xfrm>
        </p:spPr>
        <p:txBody>
          <a:bodyPr anchor="b"/>
          <a:lstStyle/>
          <a:p>
            <a:r>
              <a:rPr lang="en-US" dirty="0" smtClean="0"/>
              <a:t>Click to edit Master title style</a:t>
            </a:r>
            <a:endParaRPr lang="en-US" dirty="0"/>
          </a:p>
        </p:txBody>
      </p:sp>
    </p:spTree>
    <p:extLst>
      <p:ext uri="{BB962C8B-B14F-4D97-AF65-F5344CB8AC3E}">
        <p14:creationId xmlns:p14="http://schemas.microsoft.com/office/powerpoint/2010/main" val="1807731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3063"/>
            <a:ext cx="6096000" cy="499773"/>
          </a:xfrm>
        </p:spPr>
        <p:txBody>
          <a:bodyPr anchor="b"/>
          <a:lstStyle/>
          <a:p>
            <a:r>
              <a:rPr lang="en-US" dirty="0" smtClean="0"/>
              <a:t>Click to edit Master title style</a:t>
            </a:r>
            <a:endParaRPr lang="en-US" dirty="0"/>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6762545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16674"/>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6848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20720954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79110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6333" y="3230916"/>
            <a:ext cx="3471334" cy="1143000"/>
          </a:xfrm>
          <a:prstGeom prst="rect">
            <a:avLst/>
          </a:prstGeom>
        </p:spPr>
        <p:txBody>
          <a:bodyPr vert="horz"/>
          <a:lstStyle>
            <a:lvl1pPr algn="ctr">
              <a:defRPr sz="3200" b="0" i="0">
                <a:solidFill>
                  <a:schemeClr val="bg1">
                    <a:lumMod val="50000"/>
                    <a:lumOff val="50000"/>
                  </a:schemeClr>
                </a:solidFill>
                <a:latin typeface="+mn-lt"/>
              </a:defRPr>
            </a:lvl1pPr>
          </a:lstStyle>
          <a:p>
            <a:r>
              <a:rPr lang="en-AU" dirty="0" smtClean="0"/>
              <a:t>Click to edit Master title style</a:t>
            </a:r>
            <a:endParaRPr lang="en-US" dirty="0"/>
          </a:p>
        </p:txBody>
      </p:sp>
    </p:spTree>
    <p:extLst>
      <p:ext uri="{BB962C8B-B14F-4D97-AF65-F5344CB8AC3E}">
        <p14:creationId xmlns:p14="http://schemas.microsoft.com/office/powerpoint/2010/main" val="20103761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33"/>
            <a:ext cx="7089775" cy="96761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719138" indent="-27146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31922320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4525963"/>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27607329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41361479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16674"/>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6848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2493361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1620381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01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29600" cy="4525963"/>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
        <p:nvSpPr>
          <p:cNvPr id="6" name="Title 1"/>
          <p:cNvSpPr>
            <a:spLocks noGrp="1"/>
          </p:cNvSpPr>
          <p:nvPr>
            <p:ph type="title"/>
          </p:nvPr>
        </p:nvSpPr>
        <p:spPr>
          <a:xfrm>
            <a:off x="457200" y="373063"/>
            <a:ext cx="6096000" cy="499773"/>
          </a:xfrm>
        </p:spPr>
        <p:txBody>
          <a:bodyPr anchor="b"/>
          <a:lstStyle/>
          <a:p>
            <a:r>
              <a:rPr lang="en-US" dirty="0" smtClean="0"/>
              <a:t>Click to edit Master title style</a:t>
            </a:r>
            <a:endParaRPr lang="en-US" dirty="0"/>
          </a:p>
        </p:txBody>
      </p:sp>
    </p:spTree>
    <p:extLst>
      <p:ext uri="{BB962C8B-B14F-4D97-AF65-F5344CB8AC3E}">
        <p14:creationId xmlns:p14="http://schemas.microsoft.com/office/powerpoint/2010/main" val="653063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6333" y="3230916"/>
            <a:ext cx="3471334" cy="1143000"/>
          </a:xfrm>
          <a:prstGeom prst="rect">
            <a:avLst/>
          </a:prstGeom>
        </p:spPr>
        <p:txBody>
          <a:bodyPr vert="horz"/>
          <a:lstStyle>
            <a:lvl1pPr algn="ctr">
              <a:defRPr sz="3200" b="0" i="0">
                <a:solidFill>
                  <a:schemeClr val="accent4"/>
                </a:solidFill>
                <a:latin typeface="+mn-lt"/>
              </a:defRPr>
            </a:lvl1pPr>
          </a:lstStyle>
          <a:p>
            <a:r>
              <a:rPr lang="en-AU" dirty="0" smtClean="0"/>
              <a:t>Click to edit Master title style</a:t>
            </a:r>
            <a:endParaRPr lang="en-US" dirty="0"/>
          </a:p>
        </p:txBody>
      </p:sp>
    </p:spTree>
    <p:extLst>
      <p:ext uri="{BB962C8B-B14F-4D97-AF65-F5344CB8AC3E}">
        <p14:creationId xmlns:p14="http://schemas.microsoft.com/office/powerpoint/2010/main" val="5238521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5656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3063"/>
            <a:ext cx="6096000" cy="499773"/>
          </a:xfrm>
        </p:spPr>
        <p:txBody>
          <a:bodyPr anchor="b"/>
          <a:lstStyle/>
          <a:p>
            <a:r>
              <a:rPr lang="en-US" dirty="0" smtClean="0"/>
              <a:t>Click to edit Master title style</a:t>
            </a:r>
            <a:endParaRPr lang="en-US" dirty="0"/>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878657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16674"/>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6848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1174116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Tree>
    <p:extLst>
      <p:ext uri="{BB962C8B-B14F-4D97-AF65-F5344CB8AC3E}">
        <p14:creationId xmlns:p14="http://schemas.microsoft.com/office/powerpoint/2010/main" val="190174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6333" y="3230916"/>
            <a:ext cx="3471334" cy="1143000"/>
          </a:xfrm>
          <a:prstGeom prst="rect">
            <a:avLst/>
          </a:prstGeom>
        </p:spPr>
        <p:txBody>
          <a:bodyPr vert="horz"/>
          <a:lstStyle>
            <a:lvl1pPr algn="ctr">
              <a:defRPr sz="3200" b="0" i="0">
                <a:solidFill>
                  <a:schemeClr val="bg1">
                    <a:lumMod val="50000"/>
                    <a:lumOff val="50000"/>
                  </a:schemeClr>
                </a:solidFill>
                <a:latin typeface="+mn-lt"/>
              </a:defRPr>
            </a:lvl1pPr>
          </a:lstStyle>
          <a:p>
            <a:r>
              <a:rPr lang="en-AU" dirty="0" smtClean="0"/>
              <a:t>Click to edit Master title style</a:t>
            </a:r>
            <a:endParaRPr lang="en-US" dirty="0"/>
          </a:p>
        </p:txBody>
      </p:sp>
    </p:spTree>
    <p:extLst>
      <p:ext uri="{BB962C8B-B14F-4D97-AF65-F5344CB8AC3E}">
        <p14:creationId xmlns:p14="http://schemas.microsoft.com/office/powerpoint/2010/main" val="11346156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411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marL="719138" indent="-27146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
        <p:nvSpPr>
          <p:cNvPr id="5" name="Title 1"/>
          <p:cNvSpPr>
            <a:spLocks noGrp="1"/>
          </p:cNvSpPr>
          <p:nvPr>
            <p:ph type="title"/>
          </p:nvPr>
        </p:nvSpPr>
        <p:spPr>
          <a:xfrm>
            <a:off x="457200" y="373063"/>
            <a:ext cx="6096000" cy="499773"/>
          </a:xfrm>
        </p:spPr>
        <p:txBody>
          <a:bodyPr anchor="b"/>
          <a:lstStyle/>
          <a:p>
            <a:r>
              <a:rPr lang="en-US" dirty="0" smtClean="0"/>
              <a:t>Click to edit Master title style</a:t>
            </a:r>
            <a:endParaRPr lang="en-US" dirty="0"/>
          </a:p>
        </p:txBody>
      </p:sp>
    </p:spTree>
    <p:extLst>
      <p:ext uri="{BB962C8B-B14F-4D97-AF65-F5344CB8AC3E}">
        <p14:creationId xmlns:p14="http://schemas.microsoft.com/office/powerpoint/2010/main" val="11568724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29600" cy="4525963"/>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9FD5F-EFF3-4963-9EAE-EF8F2BF85D6F}" type="slidenum">
              <a:rPr lang="en-AU" smtClean="0"/>
              <a:t>‹#›</a:t>
            </a:fld>
            <a:endParaRPr lang="en-AU"/>
          </a:p>
        </p:txBody>
      </p:sp>
      <p:sp>
        <p:nvSpPr>
          <p:cNvPr id="6" name="Title 1"/>
          <p:cNvSpPr>
            <a:spLocks noGrp="1"/>
          </p:cNvSpPr>
          <p:nvPr>
            <p:ph type="title"/>
          </p:nvPr>
        </p:nvSpPr>
        <p:spPr>
          <a:xfrm>
            <a:off x="457200" y="373063"/>
            <a:ext cx="6096000" cy="499773"/>
          </a:xfrm>
        </p:spPr>
        <p:txBody>
          <a:bodyPr anchor="b"/>
          <a:lstStyle/>
          <a:p>
            <a:r>
              <a:rPr lang="en-US" dirty="0" smtClean="0"/>
              <a:t>Click to edit Master title style</a:t>
            </a:r>
            <a:endParaRPr lang="en-US" dirty="0"/>
          </a:p>
        </p:txBody>
      </p:sp>
    </p:spTree>
    <p:extLst>
      <p:ext uri="{BB962C8B-B14F-4D97-AF65-F5344CB8AC3E}">
        <p14:creationId xmlns:p14="http://schemas.microsoft.com/office/powerpoint/2010/main" val="1750669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20.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2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6924677" cy="1162050"/>
          </a:xfrm>
          <a:prstGeom prst="rect">
            <a:avLst/>
          </a:prstGeom>
          <a:gradFill flip="none" rotWithShape="1">
            <a:gsLst>
              <a:gs pos="0">
                <a:srgbClr val="002060"/>
              </a:gs>
              <a:gs pos="99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ndParaRPr>
          </a:p>
        </p:txBody>
      </p:sp>
      <p:sp>
        <p:nvSpPr>
          <p:cNvPr id="1026" name="Title Placeholder 1"/>
          <p:cNvSpPr>
            <a:spLocks noGrp="1"/>
          </p:cNvSpPr>
          <p:nvPr>
            <p:ph type="title"/>
          </p:nvPr>
        </p:nvSpPr>
        <p:spPr bwMode="auto">
          <a:xfrm>
            <a:off x="457200" y="373063"/>
            <a:ext cx="6096000" cy="4859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552222"/>
            <a:ext cx="8229600" cy="477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1029" name="Picture 1"/>
          <p:cNvSpPr>
            <a:spLocks noChangeAspect="1"/>
          </p:cNvSpPr>
          <p:nvPr/>
        </p:nvSpPr>
        <p:spPr bwMode="auto">
          <a:xfrm>
            <a:off x="7358063" y="344488"/>
            <a:ext cx="13525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6"/>
                </a:solidFill>
              </a:defRPr>
            </a:lvl1pPr>
          </a:lstStyle>
          <a:p>
            <a:fld id="{AEA9FD5F-EFF3-4963-9EAE-EF8F2BF85D6F}" type="slidenum">
              <a:rPr lang="en-AU" smtClean="0"/>
              <a:pPr/>
              <a:t>‹#›</a:t>
            </a:fld>
            <a:endParaRPr lang="en-AU" dirty="0"/>
          </a:p>
        </p:txBody>
      </p:sp>
      <p:sp>
        <p:nvSpPr>
          <p:cNvPr id="9" name="Rectangle 8"/>
          <p:cNvSpPr/>
          <p:nvPr userDrawn="1"/>
        </p:nvSpPr>
        <p:spPr>
          <a:xfrm>
            <a:off x="8684418" y="0"/>
            <a:ext cx="459581" cy="11620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ndParaRPr>
          </a:p>
        </p:txBody>
      </p:sp>
      <p:pic>
        <p:nvPicPr>
          <p:cNvPr id="10" name="Picture 9" descr="Logo-lockup.png"/>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046689" y="123814"/>
            <a:ext cx="1486463" cy="972000"/>
          </a:xfrm>
          <a:prstGeom prst="rect">
            <a:avLst/>
          </a:prstGeom>
        </p:spPr>
      </p:pic>
    </p:spTree>
    <p:extLst>
      <p:ext uri="{BB962C8B-B14F-4D97-AF65-F5344CB8AC3E}">
        <p14:creationId xmlns:p14="http://schemas.microsoft.com/office/powerpoint/2010/main" val="3321408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b="1" kern="1200">
          <a:solidFill>
            <a:schemeClr val="bg1"/>
          </a:solidFill>
          <a:latin typeface="+mj-lt"/>
          <a:ea typeface="ＭＳ Ｐゴシック" charset="0"/>
          <a:cs typeface="Georgia"/>
        </a:defRPr>
      </a:lvl1pPr>
      <a:lvl2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2pPr>
      <a:lvl3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3pPr>
      <a:lvl4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4pPr>
      <a:lvl5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5pPr>
      <a:lvl6pPr marL="457200" algn="l" defTabSz="457200" rtl="0" eaLnBrk="1" fontAlgn="base" hangingPunct="1">
        <a:spcBef>
          <a:spcPct val="0"/>
        </a:spcBef>
        <a:spcAft>
          <a:spcPct val="0"/>
        </a:spcAft>
        <a:defRPr sz="2800">
          <a:solidFill>
            <a:srgbClr val="256DB2"/>
          </a:solidFill>
          <a:latin typeface="Adobe Garamond Pro" charset="0"/>
          <a:ea typeface="ＭＳ Ｐゴシック" charset="0"/>
        </a:defRPr>
      </a:lvl6pPr>
      <a:lvl7pPr marL="914400" algn="l" defTabSz="457200" rtl="0" eaLnBrk="1" fontAlgn="base" hangingPunct="1">
        <a:spcBef>
          <a:spcPct val="0"/>
        </a:spcBef>
        <a:spcAft>
          <a:spcPct val="0"/>
        </a:spcAft>
        <a:defRPr sz="2800">
          <a:solidFill>
            <a:srgbClr val="256DB2"/>
          </a:solidFill>
          <a:latin typeface="Adobe Garamond Pro" charset="0"/>
          <a:ea typeface="ＭＳ Ｐゴシック" charset="0"/>
        </a:defRPr>
      </a:lvl7pPr>
      <a:lvl8pPr marL="1371600" algn="l" defTabSz="457200" rtl="0" eaLnBrk="1" fontAlgn="base" hangingPunct="1">
        <a:spcBef>
          <a:spcPct val="0"/>
        </a:spcBef>
        <a:spcAft>
          <a:spcPct val="0"/>
        </a:spcAft>
        <a:defRPr sz="2800">
          <a:solidFill>
            <a:srgbClr val="256DB2"/>
          </a:solidFill>
          <a:latin typeface="Adobe Garamond Pro" charset="0"/>
          <a:ea typeface="ＭＳ Ｐゴシック" charset="0"/>
        </a:defRPr>
      </a:lvl8pPr>
      <a:lvl9pPr marL="1828800" algn="l" defTabSz="457200" rtl="0" eaLnBrk="1" fontAlgn="base" hangingPunct="1">
        <a:spcBef>
          <a:spcPct val="0"/>
        </a:spcBef>
        <a:spcAft>
          <a:spcPct val="0"/>
        </a:spcAft>
        <a:defRPr sz="2800">
          <a:solidFill>
            <a:srgbClr val="256DB2"/>
          </a:solidFill>
          <a:latin typeface="Adobe Garamond Pro"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2000" b="1" kern="1200">
          <a:solidFill>
            <a:schemeClr val="accent2"/>
          </a:solidFill>
          <a:latin typeface="Arial Unicode MS"/>
          <a:ea typeface="ＭＳ Ｐゴシック" charset="0"/>
          <a:cs typeface="Arial Unicode MS"/>
        </a:defRPr>
      </a:lvl1pPr>
      <a:lvl2pPr marL="0" indent="0" algn="l" defTabSz="457200" rtl="0" eaLnBrk="1" fontAlgn="base" hangingPunct="1">
        <a:spcBef>
          <a:spcPct val="20000"/>
        </a:spcBef>
        <a:spcAft>
          <a:spcPct val="0"/>
        </a:spcAft>
        <a:buFont typeface="Arial" charset="0"/>
        <a:defRPr sz="1600" kern="1200">
          <a:solidFill>
            <a:srgbClr val="515151"/>
          </a:solidFill>
          <a:latin typeface="Arial Unicode MS"/>
          <a:ea typeface="ＭＳ Ｐゴシック" charset="0"/>
          <a:cs typeface="Arial Unicode MS"/>
        </a:defRPr>
      </a:lvl2pPr>
      <a:lvl3pPr marL="176213" indent="-176213" algn="l" defTabSz="457200" rtl="0" eaLnBrk="1" fontAlgn="base" hangingPunct="1">
        <a:spcBef>
          <a:spcPct val="20000"/>
        </a:spcBef>
        <a:spcAft>
          <a:spcPct val="0"/>
        </a:spcAft>
        <a:buClr>
          <a:schemeClr val="accent2"/>
        </a:buClr>
        <a:buSzPct val="70000"/>
        <a:buFont typeface="Arial" charset="0"/>
        <a:buChar char="•"/>
        <a:defRPr sz="1600" kern="1200">
          <a:solidFill>
            <a:srgbClr val="515151"/>
          </a:solidFill>
          <a:latin typeface="Arial Unicode MS"/>
          <a:ea typeface="ＭＳ Ｐゴシック" charset="0"/>
          <a:cs typeface="Arial Unicode MS"/>
        </a:defRPr>
      </a:lvl3pPr>
      <a:lvl4pPr marL="447675" indent="-271463" algn="l" defTabSz="457200" rtl="0" eaLnBrk="1" fontAlgn="base" hangingPunct="1">
        <a:spcBef>
          <a:spcPct val="20000"/>
        </a:spcBef>
        <a:spcAft>
          <a:spcPct val="0"/>
        </a:spcAft>
        <a:buClr>
          <a:schemeClr val="accent2"/>
        </a:buClr>
        <a:buFont typeface="Arial" charset="0"/>
        <a:buChar char="–"/>
        <a:defRPr sz="1600" kern="1200">
          <a:solidFill>
            <a:schemeClr val="tx2"/>
          </a:solidFill>
          <a:latin typeface="Arial Unicode MS"/>
          <a:ea typeface="ＭＳ Ｐゴシック" charset="0"/>
          <a:cs typeface="Arial Unicode M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Unicode MS"/>
          <a:ea typeface="ＭＳ Ｐゴシック" charset="0"/>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517547"/>
      </p:ext>
    </p:extLst>
  </p:cSld>
  <p:clrMap bg1="dk1" tx1="lt1" bg2="dk2" tx2="lt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rgbClr val="256DB2"/>
          </a:solidFill>
          <a:latin typeface="Adobe Garamond Pro"/>
          <a:ea typeface="ＭＳ Ｐゴシック" charset="0"/>
          <a:cs typeface="Adobe Garamond Pro"/>
        </a:defRPr>
      </a:lvl1pPr>
      <a:lvl2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2pPr>
      <a:lvl3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3pPr>
      <a:lvl4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4pPr>
      <a:lvl5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5pPr>
      <a:lvl6pPr marL="457200" algn="l" defTabSz="457200" rtl="0" fontAlgn="base">
        <a:spcBef>
          <a:spcPct val="0"/>
        </a:spcBef>
        <a:spcAft>
          <a:spcPct val="0"/>
        </a:spcAft>
        <a:defRPr sz="2800">
          <a:solidFill>
            <a:srgbClr val="256DB2"/>
          </a:solidFill>
          <a:latin typeface="Adobe Garamond Pro" charset="0"/>
          <a:ea typeface="ＭＳ Ｐゴシック" charset="0"/>
        </a:defRPr>
      </a:lvl6pPr>
      <a:lvl7pPr marL="914400" algn="l" defTabSz="457200" rtl="0" fontAlgn="base">
        <a:spcBef>
          <a:spcPct val="0"/>
        </a:spcBef>
        <a:spcAft>
          <a:spcPct val="0"/>
        </a:spcAft>
        <a:defRPr sz="2800">
          <a:solidFill>
            <a:srgbClr val="256DB2"/>
          </a:solidFill>
          <a:latin typeface="Adobe Garamond Pro" charset="0"/>
          <a:ea typeface="ＭＳ Ｐゴシック" charset="0"/>
        </a:defRPr>
      </a:lvl7pPr>
      <a:lvl8pPr marL="1371600" algn="l" defTabSz="457200" rtl="0" fontAlgn="base">
        <a:spcBef>
          <a:spcPct val="0"/>
        </a:spcBef>
        <a:spcAft>
          <a:spcPct val="0"/>
        </a:spcAft>
        <a:defRPr sz="2800">
          <a:solidFill>
            <a:srgbClr val="256DB2"/>
          </a:solidFill>
          <a:latin typeface="Adobe Garamond Pro" charset="0"/>
          <a:ea typeface="ＭＳ Ｐゴシック" charset="0"/>
        </a:defRPr>
      </a:lvl8pPr>
      <a:lvl9pPr marL="1828800" algn="l" defTabSz="457200" rtl="0" fontAlgn="base">
        <a:spcBef>
          <a:spcPct val="0"/>
        </a:spcBef>
        <a:spcAft>
          <a:spcPct val="0"/>
        </a:spcAft>
        <a:defRPr sz="2800">
          <a:solidFill>
            <a:srgbClr val="256DB2"/>
          </a:solidFill>
          <a:latin typeface="Adobe Garamond Pro" charset="0"/>
          <a:ea typeface="ＭＳ Ｐゴシック" charset="0"/>
        </a:defRPr>
      </a:lvl9pPr>
    </p:titleStyle>
    <p:bodyStyle>
      <a:lvl1pPr marL="0" indent="0" algn="ctr" defTabSz="457200" rtl="0" eaLnBrk="0" fontAlgn="base" hangingPunct="0">
        <a:lnSpc>
          <a:spcPct val="150000"/>
        </a:lnSpc>
        <a:spcBef>
          <a:spcPct val="20000"/>
        </a:spcBef>
        <a:spcAft>
          <a:spcPct val="0"/>
        </a:spcAft>
        <a:buFont typeface="Arial" charset="0"/>
        <a:defRPr sz="2000" b="1" kern="1200">
          <a:solidFill>
            <a:srgbClr val="515151"/>
          </a:solidFill>
          <a:latin typeface="Arial Unicode MS"/>
          <a:ea typeface="ＭＳ Ｐゴシック" charset="0"/>
          <a:cs typeface="Arial Unicode MS"/>
        </a:defRPr>
      </a:lvl1pPr>
      <a:lvl2pPr marL="0" indent="0" algn="ctr" defTabSz="457200" rtl="0" eaLnBrk="0" fontAlgn="base" hangingPunct="0">
        <a:lnSpc>
          <a:spcPct val="150000"/>
        </a:lnSpc>
        <a:spcBef>
          <a:spcPct val="20000"/>
        </a:spcBef>
        <a:spcAft>
          <a:spcPct val="0"/>
        </a:spcAft>
        <a:buFont typeface="Arial" charset="0"/>
        <a:defRPr sz="1600" kern="1200">
          <a:solidFill>
            <a:srgbClr val="515151"/>
          </a:solidFill>
          <a:latin typeface="Arial Unicode MS"/>
          <a:ea typeface="ＭＳ Ｐゴシック" charset="0"/>
          <a:cs typeface="Arial Unicode MS"/>
        </a:defRPr>
      </a:lvl2pPr>
      <a:lvl3pPr marL="176213" indent="-176213" algn="ctr" defTabSz="457200" rtl="0" eaLnBrk="0" fontAlgn="base" hangingPunct="0">
        <a:spcBef>
          <a:spcPct val="20000"/>
        </a:spcBef>
        <a:spcAft>
          <a:spcPct val="0"/>
        </a:spcAft>
        <a:buClr>
          <a:schemeClr val="tx2"/>
        </a:buClr>
        <a:buSzPct val="70000"/>
        <a:buFont typeface="Arial" charset="0"/>
        <a:buChar char="•"/>
        <a:defRPr sz="1600" kern="1200">
          <a:solidFill>
            <a:srgbClr val="515151"/>
          </a:solidFill>
          <a:latin typeface="Arial Unicode MS"/>
          <a:ea typeface="ＭＳ Ｐゴシック" charset="0"/>
          <a:cs typeface="Arial Unicode MS"/>
        </a:defRPr>
      </a:lvl3pPr>
      <a:lvl4pPr marL="447675" indent="-271463" algn="ctr" defTabSz="457200" rtl="0" eaLnBrk="0" fontAlgn="base" hangingPunct="0">
        <a:spcBef>
          <a:spcPct val="20000"/>
        </a:spcBef>
        <a:spcAft>
          <a:spcPct val="0"/>
        </a:spcAft>
        <a:buFont typeface="Arial" charset="0"/>
        <a:buChar char="–"/>
        <a:defRPr sz="1600" kern="1200">
          <a:solidFill>
            <a:srgbClr val="515151"/>
          </a:solidFill>
          <a:latin typeface="Arial Unicode MS"/>
          <a:ea typeface="ＭＳ Ｐゴシック" charset="0"/>
          <a:cs typeface="Arial Unicode M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Unicode MS"/>
          <a:ea typeface="ＭＳ Ｐゴシック" charset="0"/>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51" name="Picture 1"/>
          <p:cNvSpPr>
            <a:spLocks noChangeAspect="1"/>
          </p:cNvSpPr>
          <p:nvPr/>
        </p:nvSpPr>
        <p:spPr bwMode="auto">
          <a:xfrm>
            <a:off x="7358063" y="344488"/>
            <a:ext cx="13525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prstClr val="white"/>
              </a:solidFill>
              <a:cs typeface="+mn-cs"/>
            </a:endParaRPr>
          </a:p>
        </p:txBody>
      </p:sp>
      <p:sp>
        <p:nvSpPr>
          <p:cNvPr id="3" name="Rectangle 2"/>
          <p:cNvSpPr/>
          <p:nvPr userDrawn="1"/>
        </p:nvSpPr>
        <p:spPr>
          <a:xfrm>
            <a:off x="0" y="1984917"/>
            <a:ext cx="9144000" cy="288816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71446" y="2668954"/>
            <a:ext cx="3001108" cy="1525563"/>
          </a:xfrm>
          <a:prstGeom prst="rect">
            <a:avLst/>
          </a:prstGeom>
        </p:spPr>
      </p:pic>
    </p:spTree>
    <p:extLst>
      <p:ext uri="{BB962C8B-B14F-4D97-AF65-F5344CB8AC3E}">
        <p14:creationId xmlns:p14="http://schemas.microsoft.com/office/powerpoint/2010/main" val="1125979546"/>
      </p:ext>
    </p:extLst>
  </p:cSld>
  <p:clrMap bg1="dk1" tx1="lt1" bg2="dk2" tx2="lt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rgbClr val="256DB2"/>
          </a:solidFill>
          <a:latin typeface="Adobe Garamond Pro"/>
          <a:ea typeface="ＭＳ Ｐゴシック" charset="0"/>
          <a:cs typeface="Adobe Garamond Pro"/>
        </a:defRPr>
      </a:lvl1pPr>
      <a:lvl2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2pPr>
      <a:lvl3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3pPr>
      <a:lvl4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4pPr>
      <a:lvl5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5pPr>
      <a:lvl6pPr marL="457200" algn="l" defTabSz="457200" rtl="0" fontAlgn="base">
        <a:spcBef>
          <a:spcPct val="0"/>
        </a:spcBef>
        <a:spcAft>
          <a:spcPct val="0"/>
        </a:spcAft>
        <a:defRPr sz="2800">
          <a:solidFill>
            <a:srgbClr val="256DB2"/>
          </a:solidFill>
          <a:latin typeface="Adobe Garamond Pro" charset="0"/>
          <a:ea typeface="ＭＳ Ｐゴシック" charset="0"/>
        </a:defRPr>
      </a:lvl6pPr>
      <a:lvl7pPr marL="914400" algn="l" defTabSz="457200" rtl="0" fontAlgn="base">
        <a:spcBef>
          <a:spcPct val="0"/>
        </a:spcBef>
        <a:spcAft>
          <a:spcPct val="0"/>
        </a:spcAft>
        <a:defRPr sz="2800">
          <a:solidFill>
            <a:srgbClr val="256DB2"/>
          </a:solidFill>
          <a:latin typeface="Adobe Garamond Pro" charset="0"/>
          <a:ea typeface="ＭＳ Ｐゴシック" charset="0"/>
        </a:defRPr>
      </a:lvl7pPr>
      <a:lvl8pPr marL="1371600" algn="l" defTabSz="457200" rtl="0" fontAlgn="base">
        <a:spcBef>
          <a:spcPct val="0"/>
        </a:spcBef>
        <a:spcAft>
          <a:spcPct val="0"/>
        </a:spcAft>
        <a:defRPr sz="2800">
          <a:solidFill>
            <a:srgbClr val="256DB2"/>
          </a:solidFill>
          <a:latin typeface="Adobe Garamond Pro" charset="0"/>
          <a:ea typeface="ＭＳ Ｐゴシック" charset="0"/>
        </a:defRPr>
      </a:lvl8pPr>
      <a:lvl9pPr marL="1828800" algn="l" defTabSz="457200" rtl="0" fontAlgn="base">
        <a:spcBef>
          <a:spcPct val="0"/>
        </a:spcBef>
        <a:spcAft>
          <a:spcPct val="0"/>
        </a:spcAft>
        <a:defRPr sz="2800">
          <a:solidFill>
            <a:srgbClr val="256DB2"/>
          </a:solidFill>
          <a:latin typeface="Adobe Garamond Pro" charset="0"/>
          <a:ea typeface="ＭＳ Ｐゴシック" charset="0"/>
        </a:defRPr>
      </a:lvl9pPr>
    </p:titleStyle>
    <p:bodyStyle>
      <a:lvl1pPr marL="0" indent="0" algn="ctr" defTabSz="457200" rtl="0" eaLnBrk="0" fontAlgn="base" hangingPunct="0">
        <a:lnSpc>
          <a:spcPct val="150000"/>
        </a:lnSpc>
        <a:spcBef>
          <a:spcPct val="20000"/>
        </a:spcBef>
        <a:spcAft>
          <a:spcPct val="0"/>
        </a:spcAft>
        <a:buFont typeface="Arial" charset="0"/>
        <a:defRPr sz="2000" b="1" kern="1200">
          <a:solidFill>
            <a:srgbClr val="515151"/>
          </a:solidFill>
          <a:latin typeface="Arial Unicode MS"/>
          <a:ea typeface="ＭＳ Ｐゴシック" charset="0"/>
          <a:cs typeface="Arial Unicode MS"/>
        </a:defRPr>
      </a:lvl1pPr>
      <a:lvl2pPr marL="0" indent="0" algn="ctr" defTabSz="457200" rtl="0" eaLnBrk="0" fontAlgn="base" hangingPunct="0">
        <a:lnSpc>
          <a:spcPct val="150000"/>
        </a:lnSpc>
        <a:spcBef>
          <a:spcPct val="20000"/>
        </a:spcBef>
        <a:spcAft>
          <a:spcPct val="0"/>
        </a:spcAft>
        <a:buFont typeface="Arial" charset="0"/>
        <a:defRPr sz="1600" kern="1200">
          <a:solidFill>
            <a:srgbClr val="515151"/>
          </a:solidFill>
          <a:latin typeface="Arial Unicode MS"/>
          <a:ea typeface="ＭＳ Ｐゴシック" charset="0"/>
          <a:cs typeface="Arial Unicode MS"/>
        </a:defRPr>
      </a:lvl2pPr>
      <a:lvl3pPr marL="176213" indent="-176213" algn="ctr" defTabSz="457200" rtl="0" eaLnBrk="0" fontAlgn="base" hangingPunct="0">
        <a:spcBef>
          <a:spcPct val="20000"/>
        </a:spcBef>
        <a:spcAft>
          <a:spcPct val="0"/>
        </a:spcAft>
        <a:buClr>
          <a:schemeClr val="tx2"/>
        </a:buClr>
        <a:buSzPct val="70000"/>
        <a:buFont typeface="Arial" charset="0"/>
        <a:buChar char="•"/>
        <a:defRPr sz="1600" kern="1200">
          <a:solidFill>
            <a:srgbClr val="515151"/>
          </a:solidFill>
          <a:latin typeface="Arial Unicode MS"/>
          <a:ea typeface="ＭＳ Ｐゴシック" charset="0"/>
          <a:cs typeface="Arial Unicode MS"/>
        </a:defRPr>
      </a:lvl3pPr>
      <a:lvl4pPr marL="447675" indent="-271463" algn="ctr" defTabSz="457200" rtl="0" eaLnBrk="0" fontAlgn="base" hangingPunct="0">
        <a:spcBef>
          <a:spcPct val="20000"/>
        </a:spcBef>
        <a:spcAft>
          <a:spcPct val="0"/>
        </a:spcAft>
        <a:buFont typeface="Arial" charset="0"/>
        <a:buChar char="–"/>
        <a:defRPr sz="1600" kern="1200">
          <a:solidFill>
            <a:srgbClr val="515151"/>
          </a:solidFill>
          <a:latin typeface="Arial Unicode MS"/>
          <a:ea typeface="ＭＳ Ｐゴシック" charset="0"/>
          <a:cs typeface="Arial Unicode M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Unicode MS"/>
          <a:ea typeface="ＭＳ Ｐゴシック" charset="0"/>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6924677" cy="1162050"/>
          </a:xfrm>
          <a:prstGeom prst="rect">
            <a:avLst/>
          </a:prstGeom>
          <a:gradFill flip="none" rotWithShape="1">
            <a:gsLst>
              <a:gs pos="0">
                <a:schemeClr val="accent5">
                  <a:shade val="30000"/>
                  <a:satMod val="115000"/>
                </a:schemeClr>
              </a:gs>
              <a:gs pos="100000">
                <a:schemeClr val="accent5">
                  <a:shade val="100000"/>
                  <a:satMod val="11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ndParaRPr>
          </a:p>
        </p:txBody>
      </p:sp>
      <p:sp>
        <p:nvSpPr>
          <p:cNvPr id="1026" name="Title Placeholder 1"/>
          <p:cNvSpPr>
            <a:spLocks noGrp="1"/>
          </p:cNvSpPr>
          <p:nvPr>
            <p:ph type="title"/>
          </p:nvPr>
        </p:nvSpPr>
        <p:spPr bwMode="auto">
          <a:xfrm>
            <a:off x="457200" y="373063"/>
            <a:ext cx="6096000" cy="4859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552222"/>
            <a:ext cx="8229600" cy="477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1029" name="Picture 1"/>
          <p:cNvSpPr>
            <a:spLocks noChangeAspect="1"/>
          </p:cNvSpPr>
          <p:nvPr/>
        </p:nvSpPr>
        <p:spPr bwMode="auto">
          <a:xfrm>
            <a:off x="7358063" y="344488"/>
            <a:ext cx="13525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2" name="Slide Number Placeholder 1"/>
          <p:cNvSpPr>
            <a:spLocks noGrp="1"/>
          </p:cNvSpPr>
          <p:nvPr>
            <p:ph type="sldNum" sz="quarter" idx="4"/>
          </p:nvPr>
        </p:nvSpPr>
        <p:spPr>
          <a:xfrm>
            <a:off x="6654800" y="6326188"/>
            <a:ext cx="2133600" cy="365125"/>
          </a:xfrm>
          <a:prstGeom prst="rect">
            <a:avLst/>
          </a:prstGeom>
        </p:spPr>
        <p:txBody>
          <a:bodyPr vert="horz" lIns="91440" tIns="45720" rIns="91440" bIns="45720" rtlCol="0" anchor="ctr"/>
          <a:lstStyle>
            <a:lvl1pPr algn="r">
              <a:defRPr sz="1200">
                <a:solidFill>
                  <a:schemeClr val="accent6"/>
                </a:solidFill>
              </a:defRPr>
            </a:lvl1pPr>
          </a:lstStyle>
          <a:p>
            <a:fld id="{AEA9FD5F-EFF3-4963-9EAE-EF8F2BF85D6F}" type="slidenum">
              <a:rPr lang="en-AU" smtClean="0"/>
              <a:pPr/>
              <a:t>‹#›</a:t>
            </a:fld>
            <a:endParaRPr lang="en-AU" dirty="0"/>
          </a:p>
        </p:txBody>
      </p:sp>
      <p:sp>
        <p:nvSpPr>
          <p:cNvPr id="9" name="Rectangle 8"/>
          <p:cNvSpPr/>
          <p:nvPr userDrawn="1"/>
        </p:nvSpPr>
        <p:spPr>
          <a:xfrm>
            <a:off x="8684418" y="0"/>
            <a:ext cx="459581" cy="11620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ndParaRP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94631" y="250092"/>
            <a:ext cx="1399082" cy="711200"/>
          </a:xfrm>
          <a:prstGeom prst="rect">
            <a:avLst/>
          </a:prstGeom>
        </p:spPr>
      </p:pic>
    </p:spTree>
    <p:extLst>
      <p:ext uri="{BB962C8B-B14F-4D97-AF65-F5344CB8AC3E}">
        <p14:creationId xmlns:p14="http://schemas.microsoft.com/office/powerpoint/2010/main" val="58372123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98" r:id="rId6"/>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b="1" kern="1200">
          <a:solidFill>
            <a:schemeClr val="bg1"/>
          </a:solidFill>
          <a:latin typeface="+mj-lt"/>
          <a:ea typeface="ＭＳ Ｐゴシック" charset="0"/>
          <a:cs typeface="Georgia"/>
        </a:defRPr>
      </a:lvl1pPr>
      <a:lvl2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2pPr>
      <a:lvl3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3pPr>
      <a:lvl4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4pPr>
      <a:lvl5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5pPr>
      <a:lvl6pPr marL="457200" algn="l" defTabSz="457200" rtl="0" eaLnBrk="1" fontAlgn="base" hangingPunct="1">
        <a:spcBef>
          <a:spcPct val="0"/>
        </a:spcBef>
        <a:spcAft>
          <a:spcPct val="0"/>
        </a:spcAft>
        <a:defRPr sz="2800">
          <a:solidFill>
            <a:srgbClr val="256DB2"/>
          </a:solidFill>
          <a:latin typeface="Adobe Garamond Pro" charset="0"/>
          <a:ea typeface="ＭＳ Ｐゴシック" charset="0"/>
        </a:defRPr>
      </a:lvl6pPr>
      <a:lvl7pPr marL="914400" algn="l" defTabSz="457200" rtl="0" eaLnBrk="1" fontAlgn="base" hangingPunct="1">
        <a:spcBef>
          <a:spcPct val="0"/>
        </a:spcBef>
        <a:spcAft>
          <a:spcPct val="0"/>
        </a:spcAft>
        <a:defRPr sz="2800">
          <a:solidFill>
            <a:srgbClr val="256DB2"/>
          </a:solidFill>
          <a:latin typeface="Adobe Garamond Pro" charset="0"/>
          <a:ea typeface="ＭＳ Ｐゴシック" charset="0"/>
        </a:defRPr>
      </a:lvl7pPr>
      <a:lvl8pPr marL="1371600" algn="l" defTabSz="457200" rtl="0" eaLnBrk="1" fontAlgn="base" hangingPunct="1">
        <a:spcBef>
          <a:spcPct val="0"/>
        </a:spcBef>
        <a:spcAft>
          <a:spcPct val="0"/>
        </a:spcAft>
        <a:defRPr sz="2800">
          <a:solidFill>
            <a:srgbClr val="256DB2"/>
          </a:solidFill>
          <a:latin typeface="Adobe Garamond Pro" charset="0"/>
          <a:ea typeface="ＭＳ Ｐゴシック" charset="0"/>
        </a:defRPr>
      </a:lvl8pPr>
      <a:lvl9pPr marL="1828800" algn="l" defTabSz="457200" rtl="0" eaLnBrk="1" fontAlgn="base" hangingPunct="1">
        <a:spcBef>
          <a:spcPct val="0"/>
        </a:spcBef>
        <a:spcAft>
          <a:spcPct val="0"/>
        </a:spcAft>
        <a:defRPr sz="2800">
          <a:solidFill>
            <a:srgbClr val="256DB2"/>
          </a:solidFill>
          <a:latin typeface="Adobe Garamond Pro"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2000" b="1" kern="1200">
          <a:solidFill>
            <a:schemeClr val="accent5"/>
          </a:solidFill>
          <a:latin typeface="Arial Unicode MS"/>
          <a:ea typeface="ＭＳ Ｐゴシック" charset="0"/>
          <a:cs typeface="Arial Unicode MS"/>
        </a:defRPr>
      </a:lvl1pPr>
      <a:lvl2pPr marL="0" indent="0" algn="l" defTabSz="457200" rtl="0" eaLnBrk="1" fontAlgn="base" hangingPunct="1">
        <a:spcBef>
          <a:spcPct val="20000"/>
        </a:spcBef>
        <a:spcAft>
          <a:spcPct val="0"/>
        </a:spcAft>
        <a:buFont typeface="Arial" charset="0"/>
        <a:defRPr sz="1600" kern="1200">
          <a:solidFill>
            <a:srgbClr val="515151"/>
          </a:solidFill>
          <a:latin typeface="Arial Unicode MS"/>
          <a:ea typeface="ＭＳ Ｐゴシック" charset="0"/>
          <a:cs typeface="Arial Unicode MS"/>
        </a:defRPr>
      </a:lvl2pPr>
      <a:lvl3pPr marL="176213" indent="-176213" algn="l" defTabSz="457200" rtl="0" eaLnBrk="1" fontAlgn="base" hangingPunct="1">
        <a:spcBef>
          <a:spcPct val="20000"/>
        </a:spcBef>
        <a:spcAft>
          <a:spcPct val="0"/>
        </a:spcAft>
        <a:buClr>
          <a:schemeClr val="accent5"/>
        </a:buClr>
        <a:buSzPct val="70000"/>
        <a:buFont typeface="Arial" charset="0"/>
        <a:buChar char="•"/>
        <a:defRPr sz="1600" kern="1200">
          <a:solidFill>
            <a:srgbClr val="515151"/>
          </a:solidFill>
          <a:latin typeface="Arial Unicode MS"/>
          <a:ea typeface="ＭＳ Ｐゴシック" charset="0"/>
          <a:cs typeface="Arial Unicode MS"/>
        </a:defRPr>
      </a:lvl3pPr>
      <a:lvl4pPr marL="447675" indent="-271463" algn="l" defTabSz="457200" rtl="0" eaLnBrk="1" fontAlgn="base" hangingPunct="1">
        <a:spcBef>
          <a:spcPct val="20000"/>
        </a:spcBef>
        <a:spcAft>
          <a:spcPct val="0"/>
        </a:spcAft>
        <a:buClr>
          <a:schemeClr val="accent5"/>
        </a:buClr>
        <a:buFont typeface="Arial" charset="0"/>
        <a:buChar char="–"/>
        <a:defRPr sz="1600" kern="1200">
          <a:solidFill>
            <a:schemeClr val="tx2"/>
          </a:solidFill>
          <a:latin typeface="Arial Unicode MS"/>
          <a:ea typeface="ＭＳ Ｐゴシック" charset="0"/>
          <a:cs typeface="Arial Unicode M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Unicode MS"/>
          <a:ea typeface="ＭＳ Ｐゴシック" charset="0"/>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16205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ndParaRPr>
          </a:p>
        </p:txBody>
      </p:sp>
      <p:sp>
        <p:nvSpPr>
          <p:cNvPr id="1026" name="Title Placeholder 1"/>
          <p:cNvSpPr>
            <a:spLocks noGrp="1"/>
          </p:cNvSpPr>
          <p:nvPr>
            <p:ph type="title"/>
          </p:nvPr>
        </p:nvSpPr>
        <p:spPr bwMode="auto">
          <a:xfrm>
            <a:off x="457200" y="373063"/>
            <a:ext cx="6096000" cy="600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552222"/>
            <a:ext cx="8229600" cy="477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1029" name="Picture 1"/>
          <p:cNvSpPr>
            <a:spLocks noChangeAspect="1"/>
          </p:cNvSpPr>
          <p:nvPr/>
        </p:nvSpPr>
        <p:spPr bwMode="auto">
          <a:xfrm>
            <a:off x="7358063" y="344488"/>
            <a:ext cx="13525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6"/>
                </a:solidFill>
              </a:defRPr>
            </a:lvl1pPr>
          </a:lstStyle>
          <a:p>
            <a:fld id="{AEA9FD5F-EFF3-4963-9EAE-EF8F2BF85D6F}" type="slidenum">
              <a:rPr lang="en-AU" smtClean="0"/>
              <a:pPr/>
              <a:t>‹#›</a:t>
            </a:fld>
            <a:endParaRPr lang="en-AU" dirty="0"/>
          </a:p>
        </p:txBody>
      </p:sp>
      <p:pic>
        <p:nvPicPr>
          <p:cNvPr id="9" name="Picture 8" descr="logo-lockup.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970954" y="277555"/>
            <a:ext cx="2788240" cy="653283"/>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8" r:id="rId5"/>
    <p:sldLayoutId id="2147483689" r:id="rId6"/>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b="1" kern="1200">
          <a:solidFill>
            <a:schemeClr val="tx2"/>
          </a:solidFill>
          <a:latin typeface="+mj-lt"/>
          <a:ea typeface="ＭＳ Ｐゴシック" charset="0"/>
          <a:cs typeface="Georgia"/>
        </a:defRPr>
      </a:lvl1pPr>
      <a:lvl2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2pPr>
      <a:lvl3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3pPr>
      <a:lvl4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4pPr>
      <a:lvl5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5pPr>
      <a:lvl6pPr marL="457200" algn="l" defTabSz="457200" rtl="0" eaLnBrk="1" fontAlgn="base" hangingPunct="1">
        <a:spcBef>
          <a:spcPct val="0"/>
        </a:spcBef>
        <a:spcAft>
          <a:spcPct val="0"/>
        </a:spcAft>
        <a:defRPr sz="2800">
          <a:solidFill>
            <a:srgbClr val="256DB2"/>
          </a:solidFill>
          <a:latin typeface="Adobe Garamond Pro" charset="0"/>
          <a:ea typeface="ＭＳ Ｐゴシック" charset="0"/>
        </a:defRPr>
      </a:lvl6pPr>
      <a:lvl7pPr marL="914400" algn="l" defTabSz="457200" rtl="0" eaLnBrk="1" fontAlgn="base" hangingPunct="1">
        <a:spcBef>
          <a:spcPct val="0"/>
        </a:spcBef>
        <a:spcAft>
          <a:spcPct val="0"/>
        </a:spcAft>
        <a:defRPr sz="2800">
          <a:solidFill>
            <a:srgbClr val="256DB2"/>
          </a:solidFill>
          <a:latin typeface="Adobe Garamond Pro" charset="0"/>
          <a:ea typeface="ＭＳ Ｐゴシック" charset="0"/>
        </a:defRPr>
      </a:lvl7pPr>
      <a:lvl8pPr marL="1371600" algn="l" defTabSz="457200" rtl="0" eaLnBrk="1" fontAlgn="base" hangingPunct="1">
        <a:spcBef>
          <a:spcPct val="0"/>
        </a:spcBef>
        <a:spcAft>
          <a:spcPct val="0"/>
        </a:spcAft>
        <a:defRPr sz="2800">
          <a:solidFill>
            <a:srgbClr val="256DB2"/>
          </a:solidFill>
          <a:latin typeface="Adobe Garamond Pro" charset="0"/>
          <a:ea typeface="ＭＳ Ｐゴシック" charset="0"/>
        </a:defRPr>
      </a:lvl8pPr>
      <a:lvl9pPr marL="1828800" algn="l" defTabSz="457200" rtl="0" eaLnBrk="1" fontAlgn="base" hangingPunct="1">
        <a:spcBef>
          <a:spcPct val="0"/>
        </a:spcBef>
        <a:spcAft>
          <a:spcPct val="0"/>
        </a:spcAft>
        <a:defRPr sz="2800">
          <a:solidFill>
            <a:srgbClr val="256DB2"/>
          </a:solidFill>
          <a:latin typeface="Adobe Garamond Pro"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2000" b="1" kern="1200">
          <a:solidFill>
            <a:srgbClr val="0098EC"/>
          </a:solidFill>
          <a:latin typeface="Arial Unicode MS"/>
          <a:ea typeface="ＭＳ Ｐゴシック" charset="0"/>
          <a:cs typeface="Arial Unicode MS"/>
        </a:defRPr>
      </a:lvl1pPr>
      <a:lvl2pPr marL="0" indent="0" algn="l" defTabSz="457200" rtl="0" eaLnBrk="1" fontAlgn="base" hangingPunct="1">
        <a:spcBef>
          <a:spcPct val="20000"/>
        </a:spcBef>
        <a:spcAft>
          <a:spcPct val="0"/>
        </a:spcAft>
        <a:buFont typeface="Arial" charset="0"/>
        <a:defRPr sz="1600" kern="1200">
          <a:solidFill>
            <a:srgbClr val="515151"/>
          </a:solidFill>
          <a:latin typeface="Arial Unicode MS"/>
          <a:ea typeface="ＭＳ Ｐゴシック" charset="0"/>
          <a:cs typeface="Arial Unicode MS"/>
        </a:defRPr>
      </a:lvl2pPr>
      <a:lvl3pPr marL="176213" indent="-176213" algn="l" defTabSz="457200" rtl="0" eaLnBrk="1" fontAlgn="base" hangingPunct="1">
        <a:spcBef>
          <a:spcPct val="20000"/>
        </a:spcBef>
        <a:spcAft>
          <a:spcPct val="0"/>
        </a:spcAft>
        <a:buClr>
          <a:srgbClr val="0098EC"/>
        </a:buClr>
        <a:buSzPct val="70000"/>
        <a:buFont typeface="Arial" charset="0"/>
        <a:buChar char="•"/>
        <a:defRPr sz="1600" kern="1200">
          <a:solidFill>
            <a:srgbClr val="515151"/>
          </a:solidFill>
          <a:latin typeface="Arial Unicode MS"/>
          <a:ea typeface="ＭＳ Ｐゴシック" charset="0"/>
          <a:cs typeface="Arial Unicode MS"/>
        </a:defRPr>
      </a:lvl3pPr>
      <a:lvl4pPr marL="447675" indent="-271463" algn="l" defTabSz="457200" rtl="0" eaLnBrk="1" fontAlgn="base" hangingPunct="1">
        <a:spcBef>
          <a:spcPct val="20000"/>
        </a:spcBef>
        <a:spcAft>
          <a:spcPct val="0"/>
        </a:spcAft>
        <a:buClr>
          <a:srgbClr val="0098EC"/>
        </a:buClr>
        <a:buFont typeface="Arial" charset="0"/>
        <a:buChar char="–"/>
        <a:defRPr sz="1600" kern="1200">
          <a:solidFill>
            <a:schemeClr val="tx2"/>
          </a:solidFill>
          <a:latin typeface="Arial Unicode MS"/>
          <a:ea typeface="ＭＳ Ｐゴシック" charset="0"/>
          <a:cs typeface="Arial Unicode M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Unicode MS"/>
          <a:ea typeface="ＭＳ Ｐゴシック" charset="0"/>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1" name="Picture 1"/>
          <p:cNvSpPr>
            <a:spLocks noChangeAspect="1"/>
          </p:cNvSpPr>
          <p:nvPr/>
        </p:nvSpPr>
        <p:spPr bwMode="auto">
          <a:xfrm>
            <a:off x="7358063" y="344488"/>
            <a:ext cx="13525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cs typeface="+mn-cs"/>
            </a:endParaRPr>
          </a:p>
        </p:txBody>
      </p:sp>
      <p:pic>
        <p:nvPicPr>
          <p:cNvPr id="6" name="Picture 5" descr="title-background.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1785937" y="-195072"/>
            <a:ext cx="5572126" cy="7254240"/>
          </a:xfrm>
          <a:prstGeom prst="rect">
            <a:avLst/>
          </a:prstGeom>
          <a:solidFill>
            <a:schemeClr val="tx1"/>
          </a:solidFill>
          <a:ln>
            <a:noFill/>
          </a:ln>
          <a:effectLst>
            <a:outerShdw blurRad="254000" dist="38100" dir="2700000" sx="103000" sy="103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ogo-lockup.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30584" y="716905"/>
            <a:ext cx="4280979" cy="1003032"/>
          </a:xfrm>
          <a:prstGeom prst="rect">
            <a:avLst/>
          </a:prstGeom>
        </p:spPr>
      </p:pic>
    </p:spTree>
  </p:cSld>
  <p:clrMap bg1="dk1" tx1="lt1" bg2="dk2" tx2="lt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rgbClr val="256DB2"/>
          </a:solidFill>
          <a:latin typeface="Adobe Garamond Pro"/>
          <a:ea typeface="ＭＳ Ｐゴシック" charset="0"/>
          <a:cs typeface="Adobe Garamond Pro"/>
        </a:defRPr>
      </a:lvl1pPr>
      <a:lvl2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2pPr>
      <a:lvl3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3pPr>
      <a:lvl4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4pPr>
      <a:lvl5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5pPr>
      <a:lvl6pPr marL="457200" algn="l" defTabSz="457200" rtl="0" fontAlgn="base">
        <a:spcBef>
          <a:spcPct val="0"/>
        </a:spcBef>
        <a:spcAft>
          <a:spcPct val="0"/>
        </a:spcAft>
        <a:defRPr sz="2800">
          <a:solidFill>
            <a:srgbClr val="256DB2"/>
          </a:solidFill>
          <a:latin typeface="Adobe Garamond Pro" charset="0"/>
          <a:ea typeface="ＭＳ Ｐゴシック" charset="0"/>
        </a:defRPr>
      </a:lvl6pPr>
      <a:lvl7pPr marL="914400" algn="l" defTabSz="457200" rtl="0" fontAlgn="base">
        <a:spcBef>
          <a:spcPct val="0"/>
        </a:spcBef>
        <a:spcAft>
          <a:spcPct val="0"/>
        </a:spcAft>
        <a:defRPr sz="2800">
          <a:solidFill>
            <a:srgbClr val="256DB2"/>
          </a:solidFill>
          <a:latin typeface="Adobe Garamond Pro" charset="0"/>
          <a:ea typeface="ＭＳ Ｐゴシック" charset="0"/>
        </a:defRPr>
      </a:lvl7pPr>
      <a:lvl8pPr marL="1371600" algn="l" defTabSz="457200" rtl="0" fontAlgn="base">
        <a:spcBef>
          <a:spcPct val="0"/>
        </a:spcBef>
        <a:spcAft>
          <a:spcPct val="0"/>
        </a:spcAft>
        <a:defRPr sz="2800">
          <a:solidFill>
            <a:srgbClr val="256DB2"/>
          </a:solidFill>
          <a:latin typeface="Adobe Garamond Pro" charset="0"/>
          <a:ea typeface="ＭＳ Ｐゴシック" charset="0"/>
        </a:defRPr>
      </a:lvl8pPr>
      <a:lvl9pPr marL="1828800" algn="l" defTabSz="457200" rtl="0" fontAlgn="base">
        <a:spcBef>
          <a:spcPct val="0"/>
        </a:spcBef>
        <a:spcAft>
          <a:spcPct val="0"/>
        </a:spcAft>
        <a:defRPr sz="2800">
          <a:solidFill>
            <a:srgbClr val="256DB2"/>
          </a:solidFill>
          <a:latin typeface="Adobe Garamond Pro" charset="0"/>
          <a:ea typeface="ＭＳ Ｐゴシック" charset="0"/>
        </a:defRPr>
      </a:lvl9pPr>
    </p:titleStyle>
    <p:bodyStyle>
      <a:lvl1pPr marL="0" indent="0" algn="ctr" defTabSz="457200" rtl="0" eaLnBrk="0" fontAlgn="base" hangingPunct="0">
        <a:lnSpc>
          <a:spcPct val="150000"/>
        </a:lnSpc>
        <a:spcBef>
          <a:spcPct val="20000"/>
        </a:spcBef>
        <a:spcAft>
          <a:spcPct val="0"/>
        </a:spcAft>
        <a:buFont typeface="Arial" charset="0"/>
        <a:defRPr sz="2000" b="1" kern="1200">
          <a:solidFill>
            <a:srgbClr val="515151"/>
          </a:solidFill>
          <a:latin typeface="Arial Unicode MS"/>
          <a:ea typeface="ＭＳ Ｐゴシック" charset="0"/>
          <a:cs typeface="Arial Unicode MS"/>
        </a:defRPr>
      </a:lvl1pPr>
      <a:lvl2pPr marL="0" indent="0" algn="ctr" defTabSz="457200" rtl="0" eaLnBrk="0" fontAlgn="base" hangingPunct="0">
        <a:lnSpc>
          <a:spcPct val="150000"/>
        </a:lnSpc>
        <a:spcBef>
          <a:spcPct val="20000"/>
        </a:spcBef>
        <a:spcAft>
          <a:spcPct val="0"/>
        </a:spcAft>
        <a:buFont typeface="Arial" charset="0"/>
        <a:defRPr sz="1600" kern="1200">
          <a:solidFill>
            <a:srgbClr val="515151"/>
          </a:solidFill>
          <a:latin typeface="Arial Unicode MS"/>
          <a:ea typeface="ＭＳ Ｐゴシック" charset="0"/>
          <a:cs typeface="Arial Unicode MS"/>
        </a:defRPr>
      </a:lvl2pPr>
      <a:lvl3pPr marL="176213" indent="-176213" algn="ctr" defTabSz="457200" rtl="0" eaLnBrk="0" fontAlgn="base" hangingPunct="0">
        <a:spcBef>
          <a:spcPct val="20000"/>
        </a:spcBef>
        <a:spcAft>
          <a:spcPct val="0"/>
        </a:spcAft>
        <a:buClr>
          <a:schemeClr val="tx2"/>
        </a:buClr>
        <a:buSzPct val="70000"/>
        <a:buFont typeface="Arial" charset="0"/>
        <a:buChar char="•"/>
        <a:defRPr sz="1600" kern="1200">
          <a:solidFill>
            <a:srgbClr val="515151"/>
          </a:solidFill>
          <a:latin typeface="Arial Unicode MS"/>
          <a:ea typeface="ＭＳ Ｐゴシック" charset="0"/>
          <a:cs typeface="Arial Unicode MS"/>
        </a:defRPr>
      </a:lvl3pPr>
      <a:lvl4pPr marL="447675" indent="-271463" algn="ctr" defTabSz="457200" rtl="0" eaLnBrk="0" fontAlgn="base" hangingPunct="0">
        <a:spcBef>
          <a:spcPct val="20000"/>
        </a:spcBef>
        <a:spcAft>
          <a:spcPct val="0"/>
        </a:spcAft>
        <a:buFont typeface="Arial" charset="0"/>
        <a:buChar char="–"/>
        <a:defRPr sz="1600" kern="1200">
          <a:solidFill>
            <a:srgbClr val="515151"/>
          </a:solidFill>
          <a:latin typeface="Arial Unicode MS"/>
          <a:ea typeface="ＭＳ Ｐゴシック" charset="0"/>
          <a:cs typeface="Arial Unicode M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Unicode MS"/>
          <a:ea typeface="ＭＳ Ｐゴシック" charset="0"/>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51" name="Picture 1"/>
          <p:cNvSpPr>
            <a:spLocks noChangeAspect="1"/>
          </p:cNvSpPr>
          <p:nvPr/>
        </p:nvSpPr>
        <p:spPr bwMode="auto">
          <a:xfrm>
            <a:off x="7358063" y="344488"/>
            <a:ext cx="13525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prstClr val="white"/>
              </a:solidFill>
              <a:cs typeface="+mn-cs"/>
            </a:endParaRPr>
          </a:p>
        </p:txBody>
      </p:sp>
      <p:sp>
        <p:nvSpPr>
          <p:cNvPr id="3" name="Rectangle 2"/>
          <p:cNvSpPr/>
          <p:nvPr userDrawn="1"/>
        </p:nvSpPr>
        <p:spPr>
          <a:xfrm>
            <a:off x="0" y="1984917"/>
            <a:ext cx="9144000" cy="288816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2742" y="2715412"/>
            <a:ext cx="3009812" cy="1511166"/>
          </a:xfrm>
          <a:prstGeom prst="rect">
            <a:avLst/>
          </a:prstGeom>
        </p:spPr>
      </p:pic>
    </p:spTree>
    <p:extLst>
      <p:ext uri="{BB962C8B-B14F-4D97-AF65-F5344CB8AC3E}">
        <p14:creationId xmlns:p14="http://schemas.microsoft.com/office/powerpoint/2010/main" val="3074125988"/>
      </p:ext>
    </p:extLst>
  </p:cSld>
  <p:clrMap bg1="dk1" tx1="lt1" bg2="dk2" tx2="lt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rgbClr val="256DB2"/>
          </a:solidFill>
          <a:latin typeface="Adobe Garamond Pro"/>
          <a:ea typeface="ＭＳ Ｐゴシック" charset="0"/>
          <a:cs typeface="Adobe Garamond Pro"/>
        </a:defRPr>
      </a:lvl1pPr>
      <a:lvl2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2pPr>
      <a:lvl3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3pPr>
      <a:lvl4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4pPr>
      <a:lvl5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5pPr>
      <a:lvl6pPr marL="457200" algn="l" defTabSz="457200" rtl="0" fontAlgn="base">
        <a:spcBef>
          <a:spcPct val="0"/>
        </a:spcBef>
        <a:spcAft>
          <a:spcPct val="0"/>
        </a:spcAft>
        <a:defRPr sz="2800">
          <a:solidFill>
            <a:srgbClr val="256DB2"/>
          </a:solidFill>
          <a:latin typeface="Adobe Garamond Pro" charset="0"/>
          <a:ea typeface="ＭＳ Ｐゴシック" charset="0"/>
        </a:defRPr>
      </a:lvl6pPr>
      <a:lvl7pPr marL="914400" algn="l" defTabSz="457200" rtl="0" fontAlgn="base">
        <a:spcBef>
          <a:spcPct val="0"/>
        </a:spcBef>
        <a:spcAft>
          <a:spcPct val="0"/>
        </a:spcAft>
        <a:defRPr sz="2800">
          <a:solidFill>
            <a:srgbClr val="256DB2"/>
          </a:solidFill>
          <a:latin typeface="Adobe Garamond Pro" charset="0"/>
          <a:ea typeface="ＭＳ Ｐゴシック" charset="0"/>
        </a:defRPr>
      </a:lvl7pPr>
      <a:lvl8pPr marL="1371600" algn="l" defTabSz="457200" rtl="0" fontAlgn="base">
        <a:spcBef>
          <a:spcPct val="0"/>
        </a:spcBef>
        <a:spcAft>
          <a:spcPct val="0"/>
        </a:spcAft>
        <a:defRPr sz="2800">
          <a:solidFill>
            <a:srgbClr val="256DB2"/>
          </a:solidFill>
          <a:latin typeface="Adobe Garamond Pro" charset="0"/>
          <a:ea typeface="ＭＳ Ｐゴシック" charset="0"/>
        </a:defRPr>
      </a:lvl8pPr>
      <a:lvl9pPr marL="1828800" algn="l" defTabSz="457200" rtl="0" fontAlgn="base">
        <a:spcBef>
          <a:spcPct val="0"/>
        </a:spcBef>
        <a:spcAft>
          <a:spcPct val="0"/>
        </a:spcAft>
        <a:defRPr sz="2800">
          <a:solidFill>
            <a:srgbClr val="256DB2"/>
          </a:solidFill>
          <a:latin typeface="Adobe Garamond Pro" charset="0"/>
          <a:ea typeface="ＭＳ Ｐゴシック" charset="0"/>
        </a:defRPr>
      </a:lvl9pPr>
    </p:titleStyle>
    <p:bodyStyle>
      <a:lvl1pPr marL="0" indent="0" algn="ctr" defTabSz="457200" rtl="0" eaLnBrk="0" fontAlgn="base" hangingPunct="0">
        <a:lnSpc>
          <a:spcPct val="150000"/>
        </a:lnSpc>
        <a:spcBef>
          <a:spcPct val="20000"/>
        </a:spcBef>
        <a:spcAft>
          <a:spcPct val="0"/>
        </a:spcAft>
        <a:buFont typeface="Arial" charset="0"/>
        <a:defRPr sz="2000" b="1" kern="1200">
          <a:solidFill>
            <a:srgbClr val="515151"/>
          </a:solidFill>
          <a:latin typeface="Arial Unicode MS"/>
          <a:ea typeface="ＭＳ Ｐゴシック" charset="0"/>
          <a:cs typeface="Arial Unicode MS"/>
        </a:defRPr>
      </a:lvl1pPr>
      <a:lvl2pPr marL="0" indent="0" algn="ctr" defTabSz="457200" rtl="0" eaLnBrk="0" fontAlgn="base" hangingPunct="0">
        <a:lnSpc>
          <a:spcPct val="150000"/>
        </a:lnSpc>
        <a:spcBef>
          <a:spcPct val="20000"/>
        </a:spcBef>
        <a:spcAft>
          <a:spcPct val="0"/>
        </a:spcAft>
        <a:buFont typeface="Arial" charset="0"/>
        <a:defRPr sz="1600" kern="1200">
          <a:solidFill>
            <a:srgbClr val="515151"/>
          </a:solidFill>
          <a:latin typeface="Arial Unicode MS"/>
          <a:ea typeface="ＭＳ Ｐゴシック" charset="0"/>
          <a:cs typeface="Arial Unicode MS"/>
        </a:defRPr>
      </a:lvl2pPr>
      <a:lvl3pPr marL="176213" indent="-176213" algn="ctr" defTabSz="457200" rtl="0" eaLnBrk="0" fontAlgn="base" hangingPunct="0">
        <a:spcBef>
          <a:spcPct val="20000"/>
        </a:spcBef>
        <a:spcAft>
          <a:spcPct val="0"/>
        </a:spcAft>
        <a:buClr>
          <a:schemeClr val="tx2"/>
        </a:buClr>
        <a:buSzPct val="70000"/>
        <a:buFont typeface="Arial" charset="0"/>
        <a:buChar char="•"/>
        <a:defRPr sz="1600" kern="1200">
          <a:solidFill>
            <a:srgbClr val="515151"/>
          </a:solidFill>
          <a:latin typeface="Arial Unicode MS"/>
          <a:ea typeface="ＭＳ Ｐゴシック" charset="0"/>
          <a:cs typeface="Arial Unicode MS"/>
        </a:defRPr>
      </a:lvl3pPr>
      <a:lvl4pPr marL="447675" indent="-271463" algn="ctr" defTabSz="457200" rtl="0" eaLnBrk="0" fontAlgn="base" hangingPunct="0">
        <a:spcBef>
          <a:spcPct val="20000"/>
        </a:spcBef>
        <a:spcAft>
          <a:spcPct val="0"/>
        </a:spcAft>
        <a:buFont typeface="Arial" charset="0"/>
        <a:buChar char="–"/>
        <a:defRPr sz="1600" kern="1200">
          <a:solidFill>
            <a:srgbClr val="515151"/>
          </a:solidFill>
          <a:latin typeface="Arial Unicode MS"/>
          <a:ea typeface="ＭＳ Ｐゴシック" charset="0"/>
          <a:cs typeface="Arial Unicode M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Unicode MS"/>
          <a:ea typeface="ＭＳ Ｐゴシック" charset="0"/>
          <a:cs typeface="Arial Unicode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jpeg"/><Relationship Id="rId18" Type="http://schemas.openxmlformats.org/officeDocument/2006/relationships/image" Target="../media/image88.jpeg"/><Relationship Id="rId3" Type="http://schemas.openxmlformats.org/officeDocument/2006/relationships/image" Target="../media/image73.jpeg"/><Relationship Id="rId7" Type="http://schemas.openxmlformats.org/officeDocument/2006/relationships/image" Target="../media/image77.jpe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notesSlide" Target="../notesSlides/notesSlide2.xml"/><Relationship Id="rId16" Type="http://schemas.openxmlformats.org/officeDocument/2006/relationships/image" Target="../media/image86.jpeg"/><Relationship Id="rId1" Type="http://schemas.openxmlformats.org/officeDocument/2006/relationships/slideLayout" Target="../slideLayouts/slideLayout10.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5.jpeg"/><Relationship Id="rId15" Type="http://schemas.openxmlformats.org/officeDocument/2006/relationships/image" Target="../media/image85.jpeg"/><Relationship Id="rId10" Type="http://schemas.openxmlformats.org/officeDocument/2006/relationships/image" Target="../media/image80.jpeg"/><Relationship Id="rId19" Type="http://schemas.openxmlformats.org/officeDocument/2006/relationships/image" Target="../media/image89.jpeg"/><Relationship Id="rId4" Type="http://schemas.openxmlformats.org/officeDocument/2006/relationships/image" Target="../media/image74.jpeg"/><Relationship Id="rId9" Type="http://schemas.openxmlformats.org/officeDocument/2006/relationships/image" Target="../media/image79.png"/><Relationship Id="rId14" Type="http://schemas.openxmlformats.org/officeDocument/2006/relationships/image" Target="../media/image84.png"/></Relationships>
</file>

<file path=ppt/slides/_rels/slide2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93.jpeg"/><Relationship Id="rId5" Type="http://schemas.openxmlformats.org/officeDocument/2006/relationships/image" Target="../media/image92.jpeg"/><Relationship Id="rId10" Type="http://schemas.openxmlformats.org/officeDocument/2006/relationships/image" Target="../media/image97.jpeg"/><Relationship Id="rId4" Type="http://schemas.openxmlformats.org/officeDocument/2006/relationships/image" Target="../media/image91.jpeg"/><Relationship Id="rId9" Type="http://schemas.openxmlformats.org/officeDocument/2006/relationships/image" Target="../media/image96.jpeg"/></Relationships>
</file>

<file path=ppt/slides/_rels/slide22.xml.rels><?xml version="1.0" encoding="UTF-8" standalone="yes"?>
<Relationships xmlns="http://schemas.openxmlformats.org/package/2006/relationships"><Relationship Id="rId8" Type="http://schemas.openxmlformats.org/officeDocument/2006/relationships/hyperlink" Target="http://www.wmlaw.com.au/" TargetMode="External"/><Relationship Id="rId13" Type="http://schemas.openxmlformats.org/officeDocument/2006/relationships/image" Target="../media/image104.png"/><Relationship Id="rId3" Type="http://schemas.openxmlformats.org/officeDocument/2006/relationships/image" Target="../media/image48.jpg"/><Relationship Id="rId7" Type="http://schemas.openxmlformats.org/officeDocument/2006/relationships/image" Target="../media/image101.jpeg"/><Relationship Id="rId12" Type="http://schemas.openxmlformats.org/officeDocument/2006/relationships/image" Target="../media/image27.png"/><Relationship Id="rId17" Type="http://schemas.openxmlformats.org/officeDocument/2006/relationships/image" Target="../media/image107.png"/><Relationship Id="rId2" Type="http://schemas.openxmlformats.org/officeDocument/2006/relationships/notesSlide" Target="../notesSlides/notesSlide4.xml"/><Relationship Id="rId16" Type="http://schemas.openxmlformats.org/officeDocument/2006/relationships/image" Target="../media/image106.png"/><Relationship Id="rId1" Type="http://schemas.openxmlformats.org/officeDocument/2006/relationships/slideLayout" Target="../slideLayouts/slideLayout10.xml"/><Relationship Id="rId6" Type="http://schemas.openxmlformats.org/officeDocument/2006/relationships/image" Target="../media/image100.jpeg"/><Relationship Id="rId11" Type="http://schemas.openxmlformats.org/officeDocument/2006/relationships/image" Target="../media/image103.png"/><Relationship Id="rId5" Type="http://schemas.openxmlformats.org/officeDocument/2006/relationships/image" Target="../media/image99.jpeg"/><Relationship Id="rId15" Type="http://schemas.openxmlformats.org/officeDocument/2006/relationships/hyperlink" Target="http://www.mertons.com.au/" TargetMode="External"/><Relationship Id="rId10" Type="http://schemas.openxmlformats.org/officeDocument/2006/relationships/image" Target="../media/image102.jpeg"/><Relationship Id="rId4" Type="http://schemas.openxmlformats.org/officeDocument/2006/relationships/image" Target="../media/image98.png"/><Relationship Id="rId9" Type="http://schemas.openxmlformats.org/officeDocument/2006/relationships/image" Target="../media/image50.png"/><Relationship Id="rId14" Type="http://schemas.openxmlformats.org/officeDocument/2006/relationships/image" Target="../media/image105.jpeg"/></Relationships>
</file>

<file path=ppt/slides/_rels/slide23.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www.futuregeninvest.com.au/" TargetMode="External"/><Relationship Id="rId2" Type="http://schemas.openxmlformats.org/officeDocument/2006/relationships/hyperlink" Target="mailto:info@futuregeninvest.com.au"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gif"/><Relationship Id="rId17" Type="http://schemas.openxmlformats.org/officeDocument/2006/relationships/image" Target="../media/image25.jpe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image" Target="../media/image13.jp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jp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g"/><Relationship Id="rId7" Type="http://schemas.openxmlformats.org/officeDocument/2006/relationships/image" Target="../media/image34.png"/><Relationship Id="rId12" Type="http://schemas.openxmlformats.org/officeDocument/2006/relationships/image" Target="../media/image39.jpg"/><Relationship Id="rId2" Type="http://schemas.openxmlformats.org/officeDocument/2006/relationships/image" Target="../media/image29.jp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jpg"/><Relationship Id="rId15" Type="http://schemas.openxmlformats.org/officeDocument/2006/relationships/image" Target="../media/image42.jpe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4.emf"/><Relationship Id="rId7" Type="http://schemas.openxmlformats.org/officeDocument/2006/relationships/image" Target="../media/image47.jp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46.jpg"/><Relationship Id="rId11" Type="http://schemas.openxmlformats.org/officeDocument/2006/relationships/image" Target="../media/image50.png"/><Relationship Id="rId5" Type="http://schemas.openxmlformats.org/officeDocument/2006/relationships/image" Target="../media/image45.jpg"/><Relationship Id="rId10" Type="http://schemas.openxmlformats.org/officeDocument/2006/relationships/hyperlink" Target="http://www.wmlaw.com.au/" TargetMode="External"/><Relationship Id="rId4" Type="http://schemas.openxmlformats.org/officeDocument/2006/relationships/image" Target="../media/image27.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222" y="3268327"/>
            <a:ext cx="4261556" cy="1596571"/>
          </a:xfrm>
        </p:spPr>
        <p:txBody>
          <a:bodyPr>
            <a:noAutofit/>
          </a:bodyPr>
          <a:lstStyle/>
          <a:p>
            <a:pPr>
              <a:lnSpc>
                <a:spcPct val="80000"/>
              </a:lnSpc>
              <a:spcBef>
                <a:spcPts val="0"/>
              </a:spcBef>
              <a:spcAft>
                <a:spcPts val="0"/>
              </a:spcAft>
            </a:pPr>
            <a:r>
              <a:rPr lang="en-US" sz="5400" dirty="0" smtClean="0"/>
              <a:t>Shareholder Presentation</a:t>
            </a:r>
            <a:endParaRPr lang="en-US" sz="5400" dirty="0"/>
          </a:p>
        </p:txBody>
      </p:sp>
      <p:sp>
        <p:nvSpPr>
          <p:cNvPr id="4" name="Title 1"/>
          <p:cNvSpPr txBox="1">
            <a:spLocks/>
          </p:cNvSpPr>
          <p:nvPr/>
        </p:nvSpPr>
        <p:spPr>
          <a:xfrm>
            <a:off x="2441222" y="4803938"/>
            <a:ext cx="4261556" cy="404304"/>
          </a:xfrm>
          <a:prstGeom prst="rect">
            <a:avLst/>
          </a:prstGeom>
        </p:spPr>
        <p:txBody>
          <a:bodyPr vert="horz">
            <a:noAutofit/>
          </a:bodyPr>
          <a:lstStyle>
            <a:lvl1pPr algn="ctr" defTabSz="457200" rtl="0" eaLnBrk="0" fontAlgn="base" hangingPunct="0">
              <a:spcBef>
                <a:spcPct val="0"/>
              </a:spcBef>
              <a:spcAft>
                <a:spcPct val="0"/>
              </a:spcAft>
              <a:defRPr sz="3200" b="0" i="0" kern="1200">
                <a:solidFill>
                  <a:schemeClr val="bg1">
                    <a:lumMod val="50000"/>
                    <a:lumOff val="50000"/>
                  </a:schemeClr>
                </a:solidFill>
                <a:latin typeface="+mn-lt"/>
                <a:ea typeface="ＭＳ Ｐゴシック" charset="0"/>
                <a:cs typeface="Adobe Garamond Pro"/>
              </a:defRPr>
            </a:lvl1pPr>
            <a:lvl2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2pPr>
            <a:lvl3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3pPr>
            <a:lvl4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4pPr>
            <a:lvl5pPr algn="l" defTabSz="457200" rtl="0" eaLnBrk="0" fontAlgn="base" hangingPunct="0">
              <a:spcBef>
                <a:spcPct val="0"/>
              </a:spcBef>
              <a:spcAft>
                <a:spcPct val="0"/>
              </a:spcAft>
              <a:defRPr sz="3200" b="1">
                <a:solidFill>
                  <a:srgbClr val="256DB2"/>
                </a:solidFill>
                <a:latin typeface="Adobe Garamond Pro" charset="0"/>
                <a:ea typeface="ＭＳ Ｐゴシック" charset="0"/>
                <a:cs typeface="Adobe Garamond Pro" charset="0"/>
              </a:defRPr>
            </a:lvl5pPr>
            <a:lvl6pPr marL="457200" algn="l" defTabSz="457200" rtl="0" fontAlgn="base">
              <a:spcBef>
                <a:spcPct val="0"/>
              </a:spcBef>
              <a:spcAft>
                <a:spcPct val="0"/>
              </a:spcAft>
              <a:defRPr sz="2800">
                <a:solidFill>
                  <a:srgbClr val="256DB2"/>
                </a:solidFill>
                <a:latin typeface="Adobe Garamond Pro" charset="0"/>
                <a:ea typeface="ＭＳ Ｐゴシック" charset="0"/>
              </a:defRPr>
            </a:lvl6pPr>
            <a:lvl7pPr marL="914400" algn="l" defTabSz="457200" rtl="0" fontAlgn="base">
              <a:spcBef>
                <a:spcPct val="0"/>
              </a:spcBef>
              <a:spcAft>
                <a:spcPct val="0"/>
              </a:spcAft>
              <a:defRPr sz="2800">
                <a:solidFill>
                  <a:srgbClr val="256DB2"/>
                </a:solidFill>
                <a:latin typeface="Adobe Garamond Pro" charset="0"/>
                <a:ea typeface="ＭＳ Ｐゴシック" charset="0"/>
              </a:defRPr>
            </a:lvl7pPr>
            <a:lvl8pPr marL="1371600" algn="l" defTabSz="457200" rtl="0" fontAlgn="base">
              <a:spcBef>
                <a:spcPct val="0"/>
              </a:spcBef>
              <a:spcAft>
                <a:spcPct val="0"/>
              </a:spcAft>
              <a:defRPr sz="2800">
                <a:solidFill>
                  <a:srgbClr val="256DB2"/>
                </a:solidFill>
                <a:latin typeface="Adobe Garamond Pro" charset="0"/>
                <a:ea typeface="ＭＳ Ｐゴシック" charset="0"/>
              </a:defRPr>
            </a:lvl8pPr>
            <a:lvl9pPr marL="1828800" algn="l" defTabSz="457200" rtl="0" fontAlgn="base">
              <a:spcBef>
                <a:spcPct val="0"/>
              </a:spcBef>
              <a:spcAft>
                <a:spcPct val="0"/>
              </a:spcAft>
              <a:defRPr sz="2800">
                <a:solidFill>
                  <a:srgbClr val="256DB2"/>
                </a:solidFill>
                <a:latin typeface="Adobe Garamond Pro" charset="0"/>
                <a:ea typeface="ＭＳ Ｐゴシック" charset="0"/>
              </a:defRPr>
            </a:lvl9pPr>
          </a:lstStyle>
          <a:p>
            <a:pPr>
              <a:spcBef>
                <a:spcPts val="0"/>
              </a:spcBef>
              <a:spcAft>
                <a:spcPts val="0"/>
              </a:spcAft>
            </a:pPr>
            <a:r>
              <a:rPr lang="en-US" sz="1800" dirty="0" smtClean="0">
                <a:solidFill>
                  <a:schemeClr val="accent6"/>
                </a:solidFill>
              </a:rPr>
              <a:t>November 2016</a:t>
            </a:r>
            <a:endParaRPr lang="en-US" sz="1800" dirty="0">
              <a:solidFill>
                <a:schemeClr val="accent6"/>
              </a:solidFill>
            </a:endParaRPr>
          </a:p>
        </p:txBody>
      </p:sp>
    </p:spTree>
    <p:extLst>
      <p:ext uri="{BB962C8B-B14F-4D97-AF65-F5344CB8AC3E}">
        <p14:creationId xmlns:p14="http://schemas.microsoft.com/office/powerpoint/2010/main" val="983204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4572000"/>
            <a:ext cx="9143999" cy="1509070"/>
          </a:xfrm>
          <a:prstGeom prst="rect">
            <a:avLst/>
          </a:prstGeom>
          <a:solidFill>
            <a:schemeClr val="accent5">
              <a:lumMod val="75000"/>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89513" y="4947970"/>
            <a:ext cx="8142513" cy="757130"/>
          </a:xfrm>
          <a:prstGeom prst="rect">
            <a:avLst/>
          </a:prstGeom>
          <a:noFill/>
        </p:spPr>
        <p:txBody>
          <a:bodyPr wrap="square" rtlCol="0">
            <a:spAutoFit/>
          </a:bodyPr>
          <a:lstStyle/>
          <a:p>
            <a:pPr>
              <a:lnSpc>
                <a:spcPct val="90000"/>
              </a:lnSpc>
            </a:pPr>
            <a:r>
              <a:rPr lang="en-AU" sz="4800" dirty="0" smtClean="0">
                <a:latin typeface="Georgia"/>
                <a:cs typeface="Georgia"/>
              </a:rPr>
              <a:t>FGX performance</a:t>
            </a:r>
            <a:endParaRPr lang="en-AU" sz="4800" dirty="0">
              <a:latin typeface="Georgia"/>
              <a:cs typeface="Georgia"/>
            </a:endParaRPr>
          </a:p>
        </p:txBody>
      </p:sp>
    </p:spTree>
    <p:extLst>
      <p:ext uri="{BB962C8B-B14F-4D97-AF65-F5344CB8AC3E}">
        <p14:creationId xmlns:p14="http://schemas.microsoft.com/office/powerpoint/2010/main" val="191111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p:cNvPicPr>
          <p:nvPr/>
        </p:nvPicPr>
        <p:blipFill rotWithShape="1">
          <a:blip r:embed="rId2">
            <a:extLst>
              <a:ext uri="{28A0092B-C50C-407E-A947-70E740481C1C}">
                <a14:useLocalDpi xmlns:a14="http://schemas.microsoft.com/office/drawing/2010/main" val="0"/>
              </a:ext>
            </a:extLst>
          </a:blip>
          <a:srcRect l="10593" t="578" r="20482" b="-409"/>
          <a:stretch/>
        </p:blipFill>
        <p:spPr>
          <a:xfrm>
            <a:off x="-1265551" y="2187258"/>
            <a:ext cx="5877167" cy="5835129"/>
          </a:xfrm>
          <a:prstGeom prst="ellipse">
            <a:avLst/>
          </a:prstGeom>
        </p:spPr>
      </p:pic>
      <p:sp>
        <p:nvSpPr>
          <p:cNvPr id="5" name="Title 4"/>
          <p:cNvSpPr>
            <a:spLocks noGrp="1"/>
          </p:cNvSpPr>
          <p:nvPr>
            <p:ph type="title"/>
          </p:nvPr>
        </p:nvSpPr>
        <p:spPr/>
        <p:txBody>
          <a:bodyPr/>
          <a:lstStyle/>
          <a:p>
            <a:r>
              <a:rPr lang="en-AU" dirty="0" smtClean="0"/>
              <a:t>FGX highlights </a:t>
            </a:r>
            <a:endParaRPr lang="en-US" dirty="0"/>
          </a:p>
        </p:txBody>
      </p:sp>
      <p:sp>
        <p:nvSpPr>
          <p:cNvPr id="10" name="Slide Number Placeholder 2"/>
          <p:cNvSpPr>
            <a:spLocks noGrp="1"/>
          </p:cNvSpPr>
          <p:nvPr>
            <p:ph type="sldNum" sz="quarter" idx="4"/>
          </p:nvPr>
        </p:nvSpPr>
        <p:spPr/>
        <p:txBody>
          <a:bodyPr/>
          <a:lstStyle/>
          <a:p>
            <a:fld id="{AEA9FD5F-EFF3-4963-9EAE-EF8F2BF85D6F}" type="slidenum">
              <a:rPr lang="en-AU" smtClean="0"/>
              <a:t>11</a:t>
            </a:fld>
            <a:endParaRPr lang="en-AU" dirty="0"/>
          </a:p>
        </p:txBody>
      </p:sp>
      <p:sp>
        <p:nvSpPr>
          <p:cNvPr id="11" name="Title 1"/>
          <p:cNvSpPr txBox="1">
            <a:spLocks/>
          </p:cNvSpPr>
          <p:nvPr/>
        </p:nvSpPr>
        <p:spPr bwMode="auto">
          <a:xfrm>
            <a:off x="457200" y="320590"/>
            <a:ext cx="6096000" cy="20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000" kern="1200">
                <a:solidFill>
                  <a:schemeClr val="bg1"/>
                </a:solidFill>
                <a:latin typeface="+mj-lt"/>
                <a:ea typeface="ＭＳ Ｐゴシック" charset="0"/>
                <a:cs typeface="Georgia"/>
              </a:defRPr>
            </a:lvl1pPr>
            <a:lvl2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2pPr>
            <a:lvl3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3pPr>
            <a:lvl4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4pPr>
            <a:lvl5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5pPr>
            <a:lvl6pPr marL="457200" algn="l" defTabSz="457200" rtl="0" eaLnBrk="1" fontAlgn="base" hangingPunct="1">
              <a:spcBef>
                <a:spcPct val="0"/>
              </a:spcBef>
              <a:spcAft>
                <a:spcPct val="0"/>
              </a:spcAft>
              <a:defRPr sz="2800">
                <a:solidFill>
                  <a:srgbClr val="256DB2"/>
                </a:solidFill>
                <a:latin typeface="Adobe Garamond Pro" charset="0"/>
                <a:ea typeface="ＭＳ Ｐゴシック" charset="0"/>
              </a:defRPr>
            </a:lvl6pPr>
            <a:lvl7pPr marL="914400" algn="l" defTabSz="457200" rtl="0" eaLnBrk="1" fontAlgn="base" hangingPunct="1">
              <a:spcBef>
                <a:spcPct val="0"/>
              </a:spcBef>
              <a:spcAft>
                <a:spcPct val="0"/>
              </a:spcAft>
              <a:defRPr sz="2800">
                <a:solidFill>
                  <a:srgbClr val="256DB2"/>
                </a:solidFill>
                <a:latin typeface="Adobe Garamond Pro" charset="0"/>
                <a:ea typeface="ＭＳ Ｐゴシック" charset="0"/>
              </a:defRPr>
            </a:lvl7pPr>
            <a:lvl8pPr marL="1371600" algn="l" defTabSz="457200" rtl="0" eaLnBrk="1" fontAlgn="base" hangingPunct="1">
              <a:spcBef>
                <a:spcPct val="0"/>
              </a:spcBef>
              <a:spcAft>
                <a:spcPct val="0"/>
              </a:spcAft>
              <a:defRPr sz="2800">
                <a:solidFill>
                  <a:srgbClr val="256DB2"/>
                </a:solidFill>
                <a:latin typeface="Adobe Garamond Pro" charset="0"/>
                <a:ea typeface="ＭＳ Ｐゴシック" charset="0"/>
              </a:defRPr>
            </a:lvl8pPr>
            <a:lvl9pPr marL="1828800" algn="l" defTabSz="457200" rtl="0" eaLnBrk="1" fontAlgn="base" hangingPunct="1">
              <a:spcBef>
                <a:spcPct val="0"/>
              </a:spcBef>
              <a:spcAft>
                <a:spcPct val="0"/>
              </a:spcAft>
              <a:defRPr sz="2800">
                <a:solidFill>
                  <a:srgbClr val="256DB2"/>
                </a:solidFill>
                <a:latin typeface="Adobe Garamond Pro" charset="0"/>
                <a:ea typeface="ＭＳ Ｐゴシック" charset="0"/>
              </a:defRPr>
            </a:lvl9pPr>
          </a:lstStyle>
          <a:p>
            <a:endParaRPr lang="en-AU" sz="1200" dirty="0"/>
          </a:p>
        </p:txBody>
      </p:sp>
      <p:sp>
        <p:nvSpPr>
          <p:cNvPr id="8" name="Oval 7"/>
          <p:cNvSpPr>
            <a:spLocks noChangeAspect="1"/>
          </p:cNvSpPr>
          <p:nvPr/>
        </p:nvSpPr>
        <p:spPr>
          <a:xfrm>
            <a:off x="6302481" y="2593270"/>
            <a:ext cx="1548000" cy="1548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lvl="2" algn="ctr">
              <a:lnSpc>
                <a:spcPct val="90000"/>
              </a:lnSpc>
              <a:spcBef>
                <a:spcPts val="0"/>
              </a:spcBef>
              <a:spcAft>
                <a:spcPts val="500"/>
              </a:spcAft>
            </a:pPr>
            <a:r>
              <a:rPr lang="en-AU" sz="1400" b="1" dirty="0">
                <a:solidFill>
                  <a:schemeClr val="bg1"/>
                </a:solidFill>
              </a:rPr>
              <a:t>Fully franked </a:t>
            </a:r>
            <a:br>
              <a:rPr lang="en-AU" sz="1400" b="1" dirty="0">
                <a:solidFill>
                  <a:schemeClr val="bg1"/>
                </a:solidFill>
              </a:rPr>
            </a:br>
            <a:r>
              <a:rPr lang="en-AU" sz="1400" b="1" dirty="0" smtClean="0">
                <a:solidFill>
                  <a:schemeClr val="bg1"/>
                </a:solidFill>
                <a:cs typeface="Arial"/>
              </a:rPr>
              <a:t>4.0 </a:t>
            </a:r>
            <a:r>
              <a:rPr lang="en-AU" sz="1400" b="1" dirty="0">
                <a:solidFill>
                  <a:schemeClr val="bg1"/>
                </a:solidFill>
                <a:cs typeface="Arial"/>
              </a:rPr>
              <a:t>cents</a:t>
            </a:r>
          </a:p>
          <a:p>
            <a:pPr marL="0" lvl="2" algn="ctr">
              <a:lnSpc>
                <a:spcPct val="90000"/>
              </a:lnSpc>
              <a:spcBef>
                <a:spcPts val="0"/>
              </a:spcBef>
              <a:spcAft>
                <a:spcPts val="1200"/>
              </a:spcAft>
            </a:pPr>
            <a:r>
              <a:rPr lang="en-AU" sz="1100" dirty="0">
                <a:solidFill>
                  <a:schemeClr val="bg1"/>
                </a:solidFill>
              </a:rPr>
              <a:t>per share </a:t>
            </a:r>
            <a:r>
              <a:rPr lang="en-AU" sz="1100" dirty="0" smtClean="0">
                <a:solidFill>
                  <a:schemeClr val="bg1"/>
                </a:solidFill>
              </a:rPr>
              <a:t>full year </a:t>
            </a:r>
            <a:r>
              <a:rPr lang="en-AU" sz="1100" dirty="0">
                <a:solidFill>
                  <a:schemeClr val="bg1"/>
                </a:solidFill>
              </a:rPr>
              <a:t>dividend</a:t>
            </a:r>
          </a:p>
        </p:txBody>
      </p:sp>
      <p:sp>
        <p:nvSpPr>
          <p:cNvPr id="15" name="Oval 14"/>
          <p:cNvSpPr>
            <a:spLocks noChangeAspect="1"/>
          </p:cNvSpPr>
          <p:nvPr/>
        </p:nvSpPr>
        <p:spPr>
          <a:xfrm>
            <a:off x="4100930" y="1652016"/>
            <a:ext cx="1908000" cy="190800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lvl="2" algn="ctr">
              <a:lnSpc>
                <a:spcPct val="90000"/>
              </a:lnSpc>
              <a:spcBef>
                <a:spcPts val="0"/>
              </a:spcBef>
              <a:spcAft>
                <a:spcPts val="500"/>
              </a:spcAft>
            </a:pPr>
            <a:r>
              <a:rPr lang="en-AU" sz="1400" b="1" dirty="0">
                <a:solidFill>
                  <a:schemeClr val="accent2">
                    <a:lumMod val="50000"/>
                  </a:schemeClr>
                </a:solidFill>
              </a:rPr>
              <a:t>Savings </a:t>
            </a:r>
            <a:br>
              <a:rPr lang="en-AU" sz="1400" b="1" dirty="0">
                <a:solidFill>
                  <a:schemeClr val="accent2">
                    <a:lumMod val="50000"/>
                  </a:schemeClr>
                </a:solidFill>
              </a:rPr>
            </a:br>
            <a:r>
              <a:rPr lang="en-AU" sz="1400" b="1" dirty="0">
                <a:solidFill>
                  <a:schemeClr val="accent2">
                    <a:lumMod val="50000"/>
                  </a:schemeClr>
                </a:solidFill>
              </a:rPr>
              <a:t>of $</a:t>
            </a:r>
            <a:r>
              <a:rPr lang="en-AU" sz="1400" b="1" dirty="0" smtClean="0">
                <a:solidFill>
                  <a:schemeClr val="accent2">
                    <a:lumMod val="50000"/>
                  </a:schemeClr>
                </a:solidFill>
              </a:rPr>
              <a:t>6.28m</a:t>
            </a:r>
            <a:endParaRPr lang="en-AU" sz="1400" dirty="0">
              <a:solidFill>
                <a:schemeClr val="accent2">
                  <a:lumMod val="50000"/>
                </a:schemeClr>
              </a:solidFill>
            </a:endParaRPr>
          </a:p>
          <a:p>
            <a:pPr marL="0" lvl="2" algn="ctr">
              <a:lnSpc>
                <a:spcPct val="90000"/>
              </a:lnSpc>
              <a:spcBef>
                <a:spcPts val="0"/>
              </a:spcBef>
              <a:spcAft>
                <a:spcPts val="1200"/>
              </a:spcAft>
            </a:pPr>
            <a:r>
              <a:rPr lang="en-AU" sz="1100" dirty="0">
                <a:solidFill>
                  <a:schemeClr val="accent2">
                    <a:lumMod val="50000"/>
                  </a:schemeClr>
                </a:solidFill>
              </a:rPr>
              <a:t>Delivered from pro-bono management, performance </a:t>
            </a:r>
            <a:r>
              <a:rPr lang="en-AU" sz="1100" dirty="0" smtClean="0">
                <a:solidFill>
                  <a:schemeClr val="accent2">
                    <a:lumMod val="50000"/>
                  </a:schemeClr>
                </a:solidFill>
              </a:rPr>
              <a:t>&amp; services </a:t>
            </a:r>
            <a:endParaRPr lang="en-AU" sz="1100" dirty="0">
              <a:solidFill>
                <a:schemeClr val="accent2">
                  <a:lumMod val="50000"/>
                </a:schemeClr>
              </a:solidFill>
            </a:endParaRPr>
          </a:p>
        </p:txBody>
      </p:sp>
      <p:sp>
        <p:nvSpPr>
          <p:cNvPr id="16" name="Oval 15"/>
          <p:cNvSpPr>
            <a:spLocks noChangeAspect="1"/>
          </p:cNvSpPr>
          <p:nvPr/>
        </p:nvSpPr>
        <p:spPr>
          <a:xfrm>
            <a:off x="1983398" y="1562592"/>
            <a:ext cx="1620000" cy="162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lvl="2" algn="ctr">
              <a:lnSpc>
                <a:spcPct val="90000"/>
              </a:lnSpc>
              <a:spcBef>
                <a:spcPts val="0"/>
              </a:spcBef>
              <a:spcAft>
                <a:spcPts val="500"/>
              </a:spcAft>
            </a:pPr>
            <a:r>
              <a:rPr lang="en-AU" b="1" dirty="0">
                <a:solidFill>
                  <a:schemeClr val="bg2"/>
                </a:solidFill>
              </a:rPr>
              <a:t>$2.29m</a:t>
            </a:r>
            <a:br>
              <a:rPr lang="en-AU" b="1" dirty="0">
                <a:solidFill>
                  <a:schemeClr val="bg2"/>
                </a:solidFill>
              </a:rPr>
            </a:br>
            <a:r>
              <a:rPr lang="en-AU" b="1" dirty="0">
                <a:solidFill>
                  <a:schemeClr val="bg2"/>
                </a:solidFill>
              </a:rPr>
              <a:t>donation</a:t>
            </a:r>
            <a:endParaRPr lang="en-AU" dirty="0">
              <a:solidFill>
                <a:schemeClr val="bg2"/>
              </a:solidFill>
            </a:endParaRPr>
          </a:p>
          <a:p>
            <a:pPr marL="0" lvl="2" algn="ctr">
              <a:spcBef>
                <a:spcPts val="0"/>
              </a:spcBef>
              <a:spcAft>
                <a:spcPts val="1200"/>
              </a:spcAft>
            </a:pPr>
            <a:r>
              <a:rPr lang="en-AU" sz="1100" dirty="0">
                <a:solidFill>
                  <a:schemeClr val="bg2"/>
                </a:solidFill>
              </a:rPr>
              <a:t>to Australian charities</a:t>
            </a:r>
          </a:p>
        </p:txBody>
      </p:sp>
      <p:sp>
        <p:nvSpPr>
          <p:cNvPr id="17" name="Oval 16"/>
          <p:cNvSpPr>
            <a:spLocks noChangeAspect="1"/>
          </p:cNvSpPr>
          <p:nvPr/>
        </p:nvSpPr>
        <p:spPr>
          <a:xfrm>
            <a:off x="4100930" y="3872349"/>
            <a:ext cx="2484000" cy="2484000"/>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lvl="2" algn="ctr">
              <a:lnSpc>
                <a:spcPct val="90000"/>
              </a:lnSpc>
              <a:spcBef>
                <a:spcPts val="0"/>
              </a:spcBef>
              <a:spcAft>
                <a:spcPts val="500"/>
              </a:spcAft>
            </a:pPr>
            <a:r>
              <a:rPr lang="en-AU" b="1" dirty="0">
                <a:solidFill>
                  <a:schemeClr val="bg1"/>
                </a:solidFill>
              </a:rPr>
              <a:t>18.2% increase</a:t>
            </a:r>
            <a:endParaRPr lang="en-AU" dirty="0">
              <a:solidFill>
                <a:schemeClr val="bg1"/>
              </a:solidFill>
            </a:endParaRPr>
          </a:p>
          <a:p>
            <a:pPr marL="0" lvl="2" algn="ctr">
              <a:spcBef>
                <a:spcPts val="0"/>
              </a:spcBef>
              <a:spcAft>
                <a:spcPts val="1200"/>
              </a:spcAft>
            </a:pPr>
            <a:r>
              <a:rPr lang="en-AU" sz="1600" dirty="0">
                <a:solidFill>
                  <a:schemeClr val="bg1"/>
                </a:solidFill>
              </a:rPr>
              <a:t>in pre-tax profit to $17.75 million</a:t>
            </a:r>
          </a:p>
        </p:txBody>
      </p:sp>
    </p:spTree>
    <p:extLst>
      <p:ext uri="{BB962C8B-B14F-4D97-AF65-F5344CB8AC3E}">
        <p14:creationId xmlns:p14="http://schemas.microsoft.com/office/powerpoint/2010/main" val="270578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FGX outperformance </a:t>
            </a:r>
            <a:endParaRPr lang="en-AU" dirty="0"/>
          </a:p>
        </p:txBody>
      </p:sp>
      <p:sp>
        <p:nvSpPr>
          <p:cNvPr id="3" name="Slide Number Placeholder 2"/>
          <p:cNvSpPr>
            <a:spLocks noGrp="1"/>
          </p:cNvSpPr>
          <p:nvPr>
            <p:ph type="sldNum" sz="quarter" idx="4"/>
          </p:nvPr>
        </p:nvSpPr>
        <p:spPr/>
        <p:txBody>
          <a:bodyPr/>
          <a:lstStyle/>
          <a:p>
            <a:fld id="{AEA9FD5F-EFF3-4963-9EAE-EF8F2BF85D6F}" type="slidenum">
              <a:rPr lang="en-AU" smtClean="0"/>
              <a:t>12</a:t>
            </a:fld>
            <a:endParaRPr lang="en-AU"/>
          </a:p>
        </p:txBody>
      </p:sp>
      <p:graphicFrame>
        <p:nvGraphicFramePr>
          <p:cNvPr id="4" name="Table 3"/>
          <p:cNvGraphicFramePr>
            <a:graphicFrameLocks noGrp="1"/>
          </p:cNvGraphicFramePr>
          <p:nvPr>
            <p:extLst>
              <p:ext uri="{D42A27DB-BD31-4B8C-83A1-F6EECF244321}">
                <p14:modId xmlns:p14="http://schemas.microsoft.com/office/powerpoint/2010/main" val="1636586237"/>
              </p:ext>
            </p:extLst>
          </p:nvPr>
        </p:nvGraphicFramePr>
        <p:xfrm>
          <a:off x="400050" y="1600176"/>
          <a:ext cx="8084922" cy="4652343"/>
        </p:xfrm>
        <a:graphic>
          <a:graphicData uri="http://schemas.openxmlformats.org/drawingml/2006/table">
            <a:tbl>
              <a:tblPr firstRow="1" firstCol="1" bandRow="1">
                <a:tableStyleId>{68D230F3-CF80-4859-8CE7-A43EE81993B5}</a:tableStyleId>
              </a:tblPr>
              <a:tblGrid>
                <a:gridCol w="2925348"/>
                <a:gridCol w="1158742"/>
                <a:gridCol w="1073260"/>
                <a:gridCol w="1084962"/>
                <a:gridCol w="1842610"/>
              </a:tblGrid>
              <a:tr h="1422945">
                <a:tc>
                  <a:txBody>
                    <a:bodyPr/>
                    <a:lstStyle/>
                    <a:p>
                      <a:pPr marL="0" algn="l" defTabSz="457200" rtl="0" eaLnBrk="1" fontAlgn="ctr" latinLnBrk="0" hangingPunct="1">
                        <a:spcAft>
                          <a:spcPts val="0"/>
                        </a:spcAft>
                      </a:pPr>
                      <a:r>
                        <a:rPr lang="en-GB" sz="1600" kern="1200" dirty="0" smtClean="0">
                          <a:solidFill>
                            <a:schemeClr val="accent1"/>
                          </a:solidFill>
                          <a:effectLst/>
                        </a:rPr>
                        <a:t> Performance </a:t>
                      </a:r>
                      <a:r>
                        <a:rPr lang="en-GB" sz="1600" kern="1200" dirty="0">
                          <a:solidFill>
                            <a:schemeClr val="accent1"/>
                          </a:solidFill>
                          <a:effectLst/>
                        </a:rPr>
                        <a:t>at </a:t>
                      </a:r>
                      <a:br>
                        <a:rPr lang="en-GB" sz="1600" kern="1200" dirty="0">
                          <a:solidFill>
                            <a:schemeClr val="accent1"/>
                          </a:solidFill>
                          <a:effectLst/>
                        </a:rPr>
                      </a:br>
                      <a:r>
                        <a:rPr lang="en-GB" sz="1600" kern="1200" dirty="0" smtClean="0">
                          <a:solidFill>
                            <a:schemeClr val="accent1"/>
                          </a:solidFill>
                          <a:effectLst/>
                        </a:rPr>
                        <a:t> </a:t>
                      </a:r>
                      <a:r>
                        <a:rPr lang="en-GB" sz="1600" kern="1200" dirty="0" smtClean="0">
                          <a:solidFill>
                            <a:schemeClr val="accent1"/>
                          </a:solidFill>
                          <a:effectLst/>
                        </a:rPr>
                        <a:t>31 </a:t>
                      </a:r>
                      <a:r>
                        <a:rPr lang="en-GB" sz="1600" kern="1200" dirty="0" smtClean="0">
                          <a:solidFill>
                            <a:schemeClr val="accent1"/>
                          </a:solidFill>
                          <a:effectLst/>
                        </a:rPr>
                        <a:t>October 2016</a:t>
                      </a:r>
                      <a:endParaRPr lang="en-AU" sz="1600" b="1" kern="1200" dirty="0">
                        <a:solidFill>
                          <a:schemeClr val="accent1"/>
                        </a:solidFill>
                        <a:effectLst/>
                        <a:latin typeface="+mn-lt"/>
                        <a:ea typeface="+mn-ea"/>
                        <a:cs typeface="+mn-cs"/>
                      </a:endParaRP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marL="0" algn="ctr" defTabSz="457200" rtl="0" eaLnBrk="1" fontAlgn="ctr" latinLnBrk="0" hangingPunct="1">
                        <a:spcAft>
                          <a:spcPts val="0"/>
                        </a:spcAft>
                      </a:pPr>
                      <a:r>
                        <a:rPr lang="en-GB" sz="2000" kern="1200" dirty="0" smtClean="0">
                          <a:solidFill>
                            <a:schemeClr val="accent1"/>
                          </a:solidFill>
                          <a:effectLst/>
                        </a:rPr>
                        <a:t>6</a:t>
                      </a:r>
                      <a:endParaRPr lang="en-GB" sz="2000" kern="1200" dirty="0" smtClean="0">
                        <a:solidFill>
                          <a:schemeClr val="accent1"/>
                        </a:solidFill>
                        <a:effectLst/>
                      </a:endParaRPr>
                    </a:p>
                    <a:p>
                      <a:pPr marL="0" algn="ctr" defTabSz="457200" rtl="0" eaLnBrk="1" fontAlgn="ctr" latinLnBrk="0" hangingPunct="1">
                        <a:spcAft>
                          <a:spcPts val="0"/>
                        </a:spcAft>
                      </a:pPr>
                      <a:r>
                        <a:rPr lang="en-GB" sz="1200" b="1" kern="1200" dirty="0" smtClean="0">
                          <a:solidFill>
                            <a:schemeClr val="accent1"/>
                          </a:solidFill>
                          <a:effectLst/>
                          <a:latin typeface="+mn-lt"/>
                          <a:ea typeface="+mn-ea"/>
                          <a:cs typeface="+mn-cs"/>
                        </a:rPr>
                        <a:t>MONTH</a:t>
                      </a:r>
                    </a:p>
                    <a:p>
                      <a:pPr marL="0" algn="ctr" defTabSz="457200" rtl="0" eaLnBrk="1" fontAlgn="ctr" latinLnBrk="0" hangingPunct="1">
                        <a:spcAft>
                          <a:spcPts val="0"/>
                        </a:spcAft>
                      </a:pPr>
                      <a:r>
                        <a:rPr lang="en-GB" sz="1200" b="1" kern="1200" dirty="0" smtClean="0">
                          <a:solidFill>
                            <a:schemeClr val="accent1"/>
                          </a:solidFill>
                          <a:effectLst/>
                          <a:latin typeface="+mn-lt"/>
                          <a:ea typeface="+mn-ea"/>
                          <a:cs typeface="+mn-cs"/>
                        </a:rPr>
                        <a:t>%</a:t>
                      </a:r>
                      <a:endParaRPr lang="en-AU" sz="1200" b="1" kern="1200" dirty="0">
                        <a:solidFill>
                          <a:schemeClr val="accent1"/>
                        </a:solidFill>
                        <a:effectLst/>
                        <a:latin typeface="+mn-lt"/>
                        <a:ea typeface="+mn-ea"/>
                        <a:cs typeface="+mn-cs"/>
                      </a:endParaRP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marL="0" algn="ctr" defTabSz="457200" rtl="0" eaLnBrk="1" fontAlgn="ctr" latinLnBrk="0" hangingPunct="1">
                        <a:spcAft>
                          <a:spcPts val="0"/>
                        </a:spcAft>
                      </a:pPr>
                      <a:r>
                        <a:rPr lang="en-GB" sz="2000" kern="1200" dirty="0" smtClean="0">
                          <a:solidFill>
                            <a:schemeClr val="accent1"/>
                          </a:solidFill>
                          <a:effectLst/>
                        </a:rPr>
                        <a:t>1 </a:t>
                      </a:r>
                      <a:r>
                        <a:rPr lang="en-GB" sz="2000" kern="1200" dirty="0" smtClean="0">
                          <a:solidFill>
                            <a:schemeClr val="accent1"/>
                          </a:solidFill>
                          <a:effectLst/>
                        </a:rPr>
                        <a:t/>
                      </a:r>
                      <a:br>
                        <a:rPr lang="en-GB" sz="2000" kern="1200" dirty="0" smtClean="0">
                          <a:solidFill>
                            <a:schemeClr val="accent1"/>
                          </a:solidFill>
                          <a:effectLst/>
                        </a:rPr>
                      </a:br>
                      <a:r>
                        <a:rPr lang="en-GB" sz="1200" kern="1200" dirty="0" smtClean="0">
                          <a:solidFill>
                            <a:schemeClr val="accent1"/>
                          </a:solidFill>
                          <a:effectLst/>
                        </a:rPr>
                        <a:t>YEAR</a:t>
                      </a:r>
                    </a:p>
                    <a:p>
                      <a:pPr marL="0" algn="ctr" defTabSz="457200" rtl="0" eaLnBrk="1" fontAlgn="ctr" latinLnBrk="0" hangingPunct="1">
                        <a:spcAft>
                          <a:spcPts val="0"/>
                        </a:spcAft>
                      </a:pPr>
                      <a:r>
                        <a:rPr lang="en-GB" sz="1200" b="1" kern="1200" dirty="0" smtClean="0">
                          <a:solidFill>
                            <a:schemeClr val="accent1"/>
                          </a:solidFill>
                          <a:effectLst/>
                          <a:latin typeface="+mn-lt"/>
                          <a:ea typeface="+mn-ea"/>
                          <a:cs typeface="+mn-cs"/>
                        </a:rPr>
                        <a:t>%</a:t>
                      </a:r>
                      <a:endParaRPr lang="en-AU" sz="1200" b="1" kern="1200" dirty="0">
                        <a:solidFill>
                          <a:schemeClr val="accent1"/>
                        </a:solidFill>
                        <a:effectLst/>
                        <a:latin typeface="+mn-lt"/>
                        <a:ea typeface="+mn-ea"/>
                        <a:cs typeface="+mn-cs"/>
                      </a:endParaRP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marL="0" algn="ctr" defTabSz="457200" rtl="0" eaLnBrk="1" fontAlgn="ctr" latinLnBrk="0" hangingPunct="1">
                        <a:spcAft>
                          <a:spcPts val="0"/>
                        </a:spcAft>
                      </a:pPr>
                      <a:r>
                        <a:rPr lang="en-AU" sz="2000" b="1" kern="1200" dirty="0" smtClean="0">
                          <a:solidFill>
                            <a:schemeClr val="accent1"/>
                          </a:solidFill>
                          <a:effectLst/>
                          <a:latin typeface="+mn-lt"/>
                          <a:ea typeface="+mn-ea"/>
                          <a:cs typeface="+mn-cs"/>
                        </a:rPr>
                        <a:t>2</a:t>
                      </a:r>
                      <a:endParaRPr lang="en-AU" sz="2000" b="1" kern="1200" dirty="0" smtClean="0">
                        <a:solidFill>
                          <a:schemeClr val="accent1"/>
                        </a:solidFill>
                        <a:effectLst/>
                        <a:latin typeface="+mn-lt"/>
                        <a:ea typeface="+mn-ea"/>
                        <a:cs typeface="+mn-cs"/>
                      </a:endParaRPr>
                    </a:p>
                    <a:p>
                      <a:pPr marL="0" algn="ctr" defTabSz="457200" rtl="0" eaLnBrk="1" fontAlgn="ctr" latinLnBrk="0" hangingPunct="1">
                        <a:spcAft>
                          <a:spcPts val="0"/>
                        </a:spcAft>
                      </a:pPr>
                      <a:r>
                        <a:rPr lang="en-AU" sz="1200" b="1" kern="1200" dirty="0" smtClean="0">
                          <a:solidFill>
                            <a:schemeClr val="accent1"/>
                          </a:solidFill>
                          <a:effectLst/>
                          <a:latin typeface="+mn-lt"/>
                          <a:ea typeface="+mn-ea"/>
                          <a:cs typeface="+mn-cs"/>
                        </a:rPr>
                        <a:t>YEAR</a:t>
                      </a:r>
                    </a:p>
                    <a:p>
                      <a:pPr marL="0" algn="ctr" defTabSz="457200" rtl="0" eaLnBrk="1" fontAlgn="ctr" latinLnBrk="0" hangingPunct="1">
                        <a:spcAft>
                          <a:spcPts val="0"/>
                        </a:spcAft>
                      </a:pPr>
                      <a:r>
                        <a:rPr lang="en-AU" sz="1200" b="1" kern="1200" dirty="0" smtClean="0">
                          <a:solidFill>
                            <a:schemeClr val="accent1"/>
                          </a:solidFill>
                          <a:effectLst/>
                          <a:latin typeface="+mn-lt"/>
                          <a:ea typeface="+mn-ea"/>
                          <a:cs typeface="+mn-cs"/>
                        </a:rPr>
                        <a:t>%</a:t>
                      </a:r>
                      <a:endParaRPr lang="en-AU" sz="1200" b="1" kern="1200" dirty="0">
                        <a:solidFill>
                          <a:schemeClr val="accent1"/>
                        </a:solidFill>
                        <a:effectLst/>
                        <a:latin typeface="+mn-lt"/>
                        <a:ea typeface="+mn-ea"/>
                        <a:cs typeface="+mn-cs"/>
                      </a:endParaRP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marL="0" algn="ctr" defTabSz="457200" rtl="0" eaLnBrk="1" fontAlgn="ctr" latinLnBrk="0" hangingPunct="1">
                        <a:spcAft>
                          <a:spcPts val="0"/>
                        </a:spcAft>
                      </a:pPr>
                      <a:r>
                        <a:rPr lang="en-GB" sz="1400" kern="1200" dirty="0">
                          <a:solidFill>
                            <a:schemeClr val="accent1"/>
                          </a:solidFill>
                          <a:effectLst/>
                        </a:rPr>
                        <a:t>Since </a:t>
                      </a:r>
                      <a:r>
                        <a:rPr lang="en-GB" sz="1400" kern="1200" dirty="0" smtClean="0">
                          <a:solidFill>
                            <a:schemeClr val="accent1"/>
                          </a:solidFill>
                          <a:effectLst/>
                        </a:rPr>
                        <a:t>inception </a:t>
                      </a:r>
                      <a:r>
                        <a:rPr lang="en-GB" sz="1200" kern="1200" dirty="0" smtClean="0">
                          <a:solidFill>
                            <a:schemeClr val="accent1"/>
                          </a:solidFill>
                          <a:effectLst/>
                        </a:rPr>
                        <a:t>September 2014</a:t>
                      </a:r>
                    </a:p>
                    <a:p>
                      <a:pPr marL="0" algn="ctr" defTabSz="457200" rtl="0" eaLnBrk="1" fontAlgn="ctr" latinLnBrk="0" hangingPunct="1">
                        <a:spcAft>
                          <a:spcPts val="0"/>
                        </a:spcAft>
                      </a:pPr>
                      <a:r>
                        <a:rPr lang="en-GB" sz="1400" kern="1200" dirty="0" smtClean="0">
                          <a:solidFill>
                            <a:schemeClr val="accent1"/>
                          </a:solidFill>
                          <a:effectLst/>
                        </a:rPr>
                        <a:t>(% pa) </a:t>
                      </a: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r>
              <a:tr h="1076466">
                <a:tc>
                  <a:txBody>
                    <a:bodyPr/>
                    <a:lstStyle/>
                    <a:p>
                      <a:pPr marL="0" algn="l" defTabSz="457200" rtl="0" eaLnBrk="1" fontAlgn="ctr" latinLnBrk="0" hangingPunct="1">
                        <a:spcAft>
                          <a:spcPts val="0"/>
                        </a:spcAft>
                      </a:pPr>
                      <a:r>
                        <a:rPr lang="en-GB" sz="1400" b="0" kern="1200" dirty="0" smtClean="0">
                          <a:solidFill>
                            <a:schemeClr val="accent2"/>
                          </a:solidFill>
                          <a:effectLst/>
                        </a:rPr>
                        <a:t> FGX</a:t>
                      </a:r>
                      <a:endParaRPr lang="en-AU" sz="1400" b="0" kern="1200" baseline="30000" dirty="0">
                        <a:solidFill>
                          <a:schemeClr val="accent2"/>
                        </a:solidFill>
                        <a:effectLst/>
                        <a:latin typeface="+mn-lt"/>
                        <a:ea typeface="+mn-ea"/>
                        <a:cs typeface="+mn-cs"/>
                      </a:endParaRPr>
                    </a:p>
                  </a:txBody>
                  <a:tcPr anchor="ctr">
                    <a:lnT w="28575" cap="flat" cmpd="sng" algn="ctr">
                      <a:solidFill>
                        <a:schemeClr val="accent2"/>
                      </a:solidFill>
                      <a:prstDash val="solid"/>
                      <a:round/>
                      <a:headEnd type="none" w="med" len="med"/>
                      <a:tailEnd type="none" w="med" len="med"/>
                    </a:lnT>
                    <a:solidFill>
                      <a:schemeClr val="accent2">
                        <a:lumMod val="20000"/>
                        <a:lumOff val="80000"/>
                        <a:alpha val="50000"/>
                      </a:schemeClr>
                    </a:solidFill>
                  </a:tcP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6.3%</a:t>
                      </a:r>
                      <a:endParaRPr lang="en-AU" sz="1400" dirty="0">
                        <a:solidFill>
                          <a:schemeClr val="tx1">
                            <a:lumMod val="65000"/>
                            <a:lumOff val="35000"/>
                          </a:schemeClr>
                        </a:solidFill>
                        <a:effectLst/>
                        <a:latin typeface="Arial"/>
                        <a:ea typeface="MS PGothic"/>
                        <a:cs typeface="Times New Roman"/>
                      </a:endParaRPr>
                    </a:p>
                  </a:txBody>
                  <a:tcPr anchor="ctr">
                    <a:lnT w="28575" cap="flat" cmpd="sng" algn="ctr">
                      <a:solidFill>
                        <a:schemeClr val="accent2"/>
                      </a:solidFill>
                      <a:prstDash val="solid"/>
                      <a:round/>
                      <a:headEnd type="none" w="med" len="med"/>
                      <a:tailEnd type="none" w="med" len="med"/>
                    </a:lnT>
                    <a:solidFill>
                      <a:schemeClr val="accent2">
                        <a:lumMod val="20000"/>
                        <a:lumOff val="80000"/>
                        <a:alpha val="50000"/>
                      </a:schemeClr>
                    </a:solidFill>
                  </a:tcP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9.1%</a:t>
                      </a:r>
                      <a:endParaRPr lang="en-AU" sz="1400" dirty="0">
                        <a:solidFill>
                          <a:schemeClr val="tx1">
                            <a:lumMod val="65000"/>
                            <a:lumOff val="35000"/>
                          </a:schemeClr>
                        </a:solidFill>
                        <a:effectLst/>
                        <a:latin typeface="Arial"/>
                        <a:ea typeface="MS PGothic"/>
                        <a:cs typeface="Times New Roman"/>
                      </a:endParaRPr>
                    </a:p>
                  </a:txBody>
                  <a:tcPr anchor="ctr">
                    <a:lnT w="28575" cap="flat" cmpd="sng" algn="ctr">
                      <a:solidFill>
                        <a:schemeClr val="accent2"/>
                      </a:solidFill>
                      <a:prstDash val="solid"/>
                      <a:round/>
                      <a:headEnd type="none" w="med" len="med"/>
                      <a:tailEnd type="none" w="med" len="med"/>
                    </a:lnT>
                    <a:solidFill>
                      <a:schemeClr val="accent2">
                        <a:lumMod val="20000"/>
                        <a:lumOff val="80000"/>
                        <a:alpha val="50000"/>
                      </a:schemeClr>
                    </a:solidFill>
                  </a:tcP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10.2%</a:t>
                      </a:r>
                      <a:endParaRPr lang="en-AU" sz="1400" dirty="0">
                        <a:solidFill>
                          <a:schemeClr val="tx1">
                            <a:lumMod val="65000"/>
                            <a:lumOff val="35000"/>
                          </a:schemeClr>
                        </a:solidFill>
                        <a:effectLst/>
                        <a:latin typeface="Arial"/>
                        <a:ea typeface="MS PGothic"/>
                        <a:cs typeface="Times New Roman"/>
                      </a:endParaRPr>
                    </a:p>
                  </a:txBody>
                  <a:tcPr anchor="ctr">
                    <a:lnT w="28575" cap="flat" cmpd="sng" algn="ctr">
                      <a:solidFill>
                        <a:schemeClr val="accent2"/>
                      </a:solidFill>
                      <a:prstDash val="solid"/>
                      <a:round/>
                      <a:headEnd type="none" w="med" len="med"/>
                      <a:tailEnd type="none" w="med" len="med"/>
                    </a:lnT>
                    <a:solidFill>
                      <a:schemeClr val="accent2">
                        <a:lumMod val="20000"/>
                        <a:lumOff val="80000"/>
                        <a:alpha val="50000"/>
                      </a:schemeClr>
                    </a:solidFill>
                  </a:tcPr>
                </a:tc>
                <a:tc>
                  <a:txBody>
                    <a:bodyPr/>
                    <a:lstStyle/>
                    <a:p>
                      <a:pPr algn="ctr">
                        <a:spcAft>
                          <a:spcPts val="0"/>
                        </a:spcAft>
                      </a:pPr>
                      <a:r>
                        <a:rPr lang="en-AU" sz="1400" dirty="0" smtClean="0">
                          <a:solidFill>
                            <a:schemeClr val="tx1">
                              <a:lumMod val="65000"/>
                              <a:lumOff val="35000"/>
                            </a:schemeClr>
                          </a:solidFill>
                          <a:effectLst/>
                        </a:rPr>
                        <a:t>9.1%</a:t>
                      </a:r>
                      <a:endParaRPr lang="en-AU" sz="1400" dirty="0">
                        <a:solidFill>
                          <a:schemeClr val="tx1">
                            <a:lumMod val="65000"/>
                            <a:lumOff val="35000"/>
                          </a:schemeClr>
                        </a:solidFill>
                        <a:effectLst/>
                        <a:latin typeface="Arial"/>
                        <a:ea typeface="MS PGothic"/>
                        <a:cs typeface="Times New Roman"/>
                      </a:endParaRPr>
                    </a:p>
                  </a:txBody>
                  <a:tcPr anchor="ctr">
                    <a:lnT w="28575" cap="flat" cmpd="sng" algn="ctr">
                      <a:solidFill>
                        <a:schemeClr val="accent2"/>
                      </a:solidFill>
                      <a:prstDash val="solid"/>
                      <a:round/>
                      <a:headEnd type="none" w="med" len="med"/>
                      <a:tailEnd type="none" w="med" len="med"/>
                    </a:lnT>
                    <a:solidFill>
                      <a:schemeClr val="accent2">
                        <a:lumMod val="20000"/>
                        <a:lumOff val="80000"/>
                        <a:alpha val="50000"/>
                      </a:schemeClr>
                    </a:solidFill>
                  </a:tcPr>
                </a:tc>
              </a:tr>
              <a:tr h="1076466">
                <a:tc>
                  <a:txBody>
                    <a:bodyPr/>
                    <a:lstStyle/>
                    <a:p>
                      <a:pPr marL="0" algn="l" defTabSz="457200" rtl="0" eaLnBrk="1" fontAlgn="ctr" latinLnBrk="0" hangingPunct="1">
                        <a:spcAft>
                          <a:spcPts val="0"/>
                        </a:spcAft>
                      </a:pPr>
                      <a:r>
                        <a:rPr lang="en-GB" sz="1400" b="0" kern="1200" dirty="0" smtClean="0">
                          <a:solidFill>
                            <a:schemeClr val="accent2"/>
                          </a:solidFill>
                          <a:effectLst/>
                        </a:rPr>
                        <a:t> S&amp;P/ASX </a:t>
                      </a:r>
                      <a:r>
                        <a:rPr lang="en-GB" sz="1400" b="0" kern="1200" dirty="0">
                          <a:solidFill>
                            <a:schemeClr val="accent2"/>
                          </a:solidFill>
                          <a:effectLst/>
                        </a:rPr>
                        <a:t>All Ordinaries </a:t>
                      </a:r>
                      <a:r>
                        <a:rPr lang="en-GB" sz="1400" b="0" kern="1200" dirty="0" smtClean="0">
                          <a:solidFill>
                            <a:schemeClr val="accent2"/>
                          </a:solidFill>
                          <a:effectLst/>
                        </a:rPr>
                        <a:t/>
                      </a:r>
                      <a:br>
                        <a:rPr lang="en-GB" sz="1400" b="0" kern="1200" dirty="0" smtClean="0">
                          <a:solidFill>
                            <a:schemeClr val="accent2"/>
                          </a:solidFill>
                          <a:effectLst/>
                        </a:rPr>
                      </a:br>
                      <a:r>
                        <a:rPr lang="en-GB" sz="1400" b="0" kern="1200" dirty="0" smtClean="0">
                          <a:solidFill>
                            <a:schemeClr val="accent2"/>
                          </a:solidFill>
                          <a:effectLst/>
                        </a:rPr>
                        <a:t> Accumulation </a:t>
                      </a:r>
                      <a:r>
                        <a:rPr lang="en-GB" sz="1400" b="0" kern="1200" dirty="0">
                          <a:solidFill>
                            <a:schemeClr val="accent2"/>
                          </a:solidFill>
                          <a:effectLst/>
                        </a:rPr>
                        <a:t>Index</a:t>
                      </a:r>
                      <a:endParaRPr lang="en-AU" sz="1400" b="0" kern="1200" dirty="0">
                        <a:solidFill>
                          <a:schemeClr val="accent2"/>
                        </a:solidFill>
                        <a:effectLst/>
                        <a:latin typeface="+mn-lt"/>
                        <a:ea typeface="+mn-ea"/>
                        <a:cs typeface="+mn-cs"/>
                      </a:endParaRPr>
                    </a:p>
                  </a:txBody>
                  <a:tcPr anchor="ct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3.8%</a:t>
                      </a:r>
                      <a:endParaRPr lang="en-AU" sz="1400" dirty="0">
                        <a:solidFill>
                          <a:schemeClr val="tx1">
                            <a:lumMod val="65000"/>
                            <a:lumOff val="35000"/>
                          </a:schemeClr>
                        </a:solidFill>
                        <a:effectLst/>
                        <a:latin typeface="Arial"/>
                        <a:ea typeface="MS PGothic"/>
                        <a:cs typeface="Times New Roman"/>
                      </a:endParaRPr>
                    </a:p>
                  </a:txBody>
                  <a:tcPr anchor="ct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6.6%</a:t>
                      </a:r>
                      <a:endParaRPr lang="en-AU" sz="1400" dirty="0">
                        <a:solidFill>
                          <a:schemeClr val="tx1">
                            <a:lumMod val="65000"/>
                            <a:lumOff val="35000"/>
                          </a:schemeClr>
                        </a:solidFill>
                        <a:effectLst/>
                        <a:latin typeface="Arial"/>
                        <a:ea typeface="MS PGothic"/>
                        <a:cs typeface="Times New Roman"/>
                      </a:endParaRPr>
                    </a:p>
                  </a:txBody>
                  <a:tcPr anchor="ct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3.5%</a:t>
                      </a:r>
                      <a:endParaRPr lang="en-AU" sz="1400" dirty="0">
                        <a:solidFill>
                          <a:schemeClr val="tx1">
                            <a:lumMod val="65000"/>
                            <a:lumOff val="35000"/>
                          </a:schemeClr>
                        </a:solidFill>
                        <a:effectLst/>
                        <a:latin typeface="Arial"/>
                        <a:ea typeface="MS PGothic"/>
                        <a:cs typeface="Times New Roman"/>
                      </a:endParaRPr>
                    </a:p>
                  </a:txBody>
                  <a:tcPr anchor="ctr"/>
                </a:tc>
                <a:tc>
                  <a:txBody>
                    <a:bodyPr/>
                    <a:lstStyle/>
                    <a:p>
                      <a:pPr algn="ctr">
                        <a:spcAft>
                          <a:spcPts val="0"/>
                        </a:spcAft>
                      </a:pPr>
                      <a:r>
                        <a:rPr lang="en-AU" sz="1400" dirty="0" smtClean="0">
                          <a:solidFill>
                            <a:schemeClr val="tx1">
                              <a:lumMod val="65000"/>
                              <a:lumOff val="35000"/>
                            </a:schemeClr>
                          </a:solidFill>
                          <a:effectLst/>
                        </a:rPr>
                        <a:t>2.7%</a:t>
                      </a:r>
                      <a:endParaRPr lang="en-AU" sz="1400" dirty="0">
                        <a:solidFill>
                          <a:schemeClr val="tx1">
                            <a:lumMod val="65000"/>
                            <a:lumOff val="35000"/>
                          </a:schemeClr>
                        </a:solidFill>
                        <a:effectLst/>
                        <a:latin typeface="Arial"/>
                        <a:ea typeface="MS PGothic"/>
                        <a:cs typeface="Times New Roman"/>
                      </a:endParaRPr>
                    </a:p>
                  </a:txBody>
                  <a:tcPr anchor="ctr"/>
                </a:tc>
              </a:tr>
              <a:tr h="1076466">
                <a:tc>
                  <a:txBody>
                    <a:bodyPr/>
                    <a:lstStyle/>
                    <a:p>
                      <a:pPr marL="0" algn="l" defTabSz="457200" rtl="0" eaLnBrk="1" fontAlgn="ctr" latinLnBrk="0" hangingPunct="1">
                        <a:spcAft>
                          <a:spcPts val="0"/>
                        </a:spcAft>
                      </a:pPr>
                      <a:r>
                        <a:rPr lang="en-GB" sz="1400" kern="1200" dirty="0" smtClean="0">
                          <a:solidFill>
                            <a:schemeClr val="accent2"/>
                          </a:solidFill>
                          <a:effectLst/>
                        </a:rPr>
                        <a:t> Outperformance</a:t>
                      </a:r>
                      <a:endParaRPr lang="en-AU" sz="1400" b="1" kern="1200" dirty="0">
                        <a:solidFill>
                          <a:schemeClr val="accent2"/>
                        </a:solidFill>
                        <a:effectLst/>
                        <a:latin typeface="+mn-lt"/>
                        <a:ea typeface="+mn-ea"/>
                        <a:cs typeface="+mn-cs"/>
                      </a:endParaRPr>
                    </a:p>
                  </a:txBody>
                  <a:tcPr anchor="ctr">
                    <a:lnB w="28575" cap="flat" cmpd="sng" algn="ctr">
                      <a:solidFill>
                        <a:schemeClr val="accent2"/>
                      </a:solidFill>
                      <a:prstDash val="solid"/>
                      <a:round/>
                      <a:headEnd type="none" w="med" len="med"/>
                      <a:tailEnd type="none" w="med" len="med"/>
                    </a:lnB>
                    <a:solidFill>
                      <a:schemeClr val="accent2">
                        <a:lumMod val="20000"/>
                        <a:lumOff val="80000"/>
                        <a:alpha val="50000"/>
                      </a:schemeClr>
                    </a:solidFill>
                  </a:tcPr>
                </a:tc>
                <a:tc>
                  <a:txBody>
                    <a:bodyPr/>
                    <a:lstStyle/>
                    <a:p>
                      <a:pPr algn="ctr">
                        <a:spcAft>
                          <a:spcPts val="0"/>
                        </a:spcAft>
                      </a:pPr>
                      <a:r>
                        <a:rPr lang="en-AU" sz="1400" b="1" kern="1200" dirty="0" smtClean="0">
                          <a:solidFill>
                            <a:schemeClr val="accent2"/>
                          </a:solidFill>
                          <a:effectLst/>
                          <a:latin typeface="+mn-lt"/>
                          <a:ea typeface="+mn-ea"/>
                          <a:cs typeface="+mn-cs"/>
                        </a:rPr>
                        <a:t>+2.5%</a:t>
                      </a:r>
                      <a:endParaRPr lang="en-AU" sz="1400" b="1" kern="1200" dirty="0">
                        <a:solidFill>
                          <a:schemeClr val="accent2"/>
                        </a:solidFill>
                        <a:effectLst/>
                        <a:latin typeface="+mn-lt"/>
                        <a:ea typeface="+mn-ea"/>
                        <a:cs typeface="+mn-cs"/>
                      </a:endParaRPr>
                    </a:p>
                  </a:txBody>
                  <a:tcPr anchor="ctr">
                    <a:lnB w="28575" cap="flat" cmpd="sng" algn="ctr">
                      <a:solidFill>
                        <a:schemeClr val="accent2"/>
                      </a:solidFill>
                      <a:prstDash val="solid"/>
                      <a:round/>
                      <a:headEnd type="none" w="med" len="med"/>
                      <a:tailEnd type="none" w="med" len="med"/>
                    </a:lnB>
                    <a:solidFill>
                      <a:schemeClr val="accent2">
                        <a:lumMod val="20000"/>
                        <a:lumOff val="80000"/>
                        <a:alpha val="50000"/>
                      </a:schemeClr>
                    </a:solidFill>
                  </a:tcPr>
                </a:tc>
                <a:tc>
                  <a:txBody>
                    <a:bodyPr/>
                    <a:lstStyle/>
                    <a:p>
                      <a:pPr algn="ctr">
                        <a:spcAft>
                          <a:spcPts val="0"/>
                        </a:spcAft>
                      </a:pPr>
                      <a:r>
                        <a:rPr lang="en-AU" sz="1400" b="1" kern="1200" dirty="0" smtClean="0">
                          <a:solidFill>
                            <a:schemeClr val="accent2"/>
                          </a:solidFill>
                          <a:effectLst/>
                          <a:latin typeface="+mn-lt"/>
                          <a:ea typeface="+mn-ea"/>
                          <a:cs typeface="+mn-cs"/>
                        </a:rPr>
                        <a:t>+2.5%</a:t>
                      </a:r>
                      <a:endParaRPr lang="en-AU" sz="1400" b="1" kern="1200" dirty="0">
                        <a:solidFill>
                          <a:schemeClr val="accent2"/>
                        </a:solidFill>
                        <a:effectLst/>
                        <a:latin typeface="+mn-lt"/>
                        <a:ea typeface="+mn-ea"/>
                        <a:cs typeface="+mn-cs"/>
                      </a:endParaRPr>
                    </a:p>
                  </a:txBody>
                  <a:tcPr anchor="ctr">
                    <a:lnB w="28575" cap="flat" cmpd="sng" algn="ctr">
                      <a:solidFill>
                        <a:schemeClr val="accent2"/>
                      </a:solidFill>
                      <a:prstDash val="solid"/>
                      <a:round/>
                      <a:headEnd type="none" w="med" len="med"/>
                      <a:tailEnd type="none" w="med" len="med"/>
                    </a:lnB>
                    <a:solidFill>
                      <a:schemeClr val="accent2">
                        <a:lumMod val="20000"/>
                        <a:lumOff val="80000"/>
                        <a:alpha val="50000"/>
                      </a:schemeClr>
                    </a:solidFill>
                  </a:tcPr>
                </a:tc>
                <a:tc>
                  <a:txBody>
                    <a:bodyPr/>
                    <a:lstStyle/>
                    <a:p>
                      <a:pPr algn="ctr">
                        <a:spcAft>
                          <a:spcPts val="0"/>
                        </a:spcAft>
                      </a:pPr>
                      <a:r>
                        <a:rPr lang="en-AU" sz="1400" b="1" kern="1200" dirty="0" smtClean="0">
                          <a:solidFill>
                            <a:schemeClr val="accent2"/>
                          </a:solidFill>
                          <a:effectLst/>
                          <a:latin typeface="+mn-lt"/>
                          <a:ea typeface="+mn-ea"/>
                          <a:cs typeface="+mn-cs"/>
                        </a:rPr>
                        <a:t>+6.7%</a:t>
                      </a:r>
                      <a:endParaRPr lang="en-AU" sz="1400" b="1" kern="1200" dirty="0">
                        <a:solidFill>
                          <a:schemeClr val="accent2"/>
                        </a:solidFill>
                        <a:effectLst/>
                        <a:latin typeface="+mn-lt"/>
                        <a:ea typeface="+mn-ea"/>
                        <a:cs typeface="+mn-cs"/>
                      </a:endParaRPr>
                    </a:p>
                  </a:txBody>
                  <a:tcPr anchor="ctr">
                    <a:lnB w="28575" cap="flat" cmpd="sng" algn="ctr">
                      <a:solidFill>
                        <a:schemeClr val="accent2"/>
                      </a:solidFill>
                      <a:prstDash val="solid"/>
                      <a:round/>
                      <a:headEnd type="none" w="med" len="med"/>
                      <a:tailEnd type="none" w="med" len="med"/>
                    </a:lnB>
                    <a:solidFill>
                      <a:schemeClr val="accent2">
                        <a:lumMod val="20000"/>
                        <a:lumOff val="80000"/>
                        <a:alpha val="50000"/>
                      </a:schemeClr>
                    </a:solidFill>
                  </a:tcPr>
                </a:tc>
                <a:tc>
                  <a:txBody>
                    <a:bodyPr/>
                    <a:lstStyle/>
                    <a:p>
                      <a:pPr algn="ctr">
                        <a:spcAft>
                          <a:spcPts val="0"/>
                        </a:spcAft>
                      </a:pPr>
                      <a:r>
                        <a:rPr lang="en-AU" sz="1400" b="1" kern="1200" dirty="0" smtClean="0">
                          <a:solidFill>
                            <a:schemeClr val="accent2"/>
                          </a:solidFill>
                          <a:effectLst/>
                          <a:latin typeface="+mn-lt"/>
                          <a:ea typeface="+mn-ea"/>
                          <a:cs typeface="+mn-cs"/>
                        </a:rPr>
                        <a:t>+6.4%</a:t>
                      </a:r>
                      <a:endParaRPr lang="en-AU" sz="1400" b="1" kern="1200" dirty="0">
                        <a:solidFill>
                          <a:schemeClr val="accent2"/>
                        </a:solidFill>
                        <a:effectLst/>
                        <a:latin typeface="+mn-lt"/>
                        <a:ea typeface="+mn-ea"/>
                        <a:cs typeface="+mn-cs"/>
                      </a:endParaRPr>
                    </a:p>
                  </a:txBody>
                  <a:tcPr anchor="ctr">
                    <a:lnB w="28575" cap="flat" cmpd="sng" algn="ctr">
                      <a:solidFill>
                        <a:schemeClr val="accent2"/>
                      </a:solidFill>
                      <a:prstDash val="solid"/>
                      <a:round/>
                      <a:headEnd type="none" w="med" len="med"/>
                      <a:tailEnd type="none" w="med" len="med"/>
                    </a:lnB>
                    <a:solidFill>
                      <a:schemeClr val="accent2">
                        <a:lumMod val="20000"/>
                        <a:lumOff val="80000"/>
                        <a:alpha val="50000"/>
                      </a:schemeClr>
                    </a:solidFill>
                  </a:tcPr>
                </a:tc>
              </a:tr>
            </a:tbl>
          </a:graphicData>
        </a:graphic>
      </p:graphicFrame>
    </p:spTree>
    <p:extLst>
      <p:ext uri="{BB962C8B-B14F-4D97-AF65-F5344CB8AC3E}">
        <p14:creationId xmlns:p14="http://schemas.microsoft.com/office/powerpoint/2010/main" val="4252842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p:txBody>
          <a:bodyPr/>
          <a:lstStyle/>
          <a:p>
            <a:r>
              <a:rPr lang="en-AU" dirty="0" smtClean="0"/>
              <a:t>FGX Net </a:t>
            </a:r>
            <a:r>
              <a:rPr lang="en-AU" dirty="0"/>
              <a:t>Tangible </a:t>
            </a:r>
            <a:r>
              <a:rPr lang="en-AU" dirty="0" smtClean="0"/>
              <a:t>Assets </a:t>
            </a:r>
            <a:br>
              <a:rPr lang="en-AU" dirty="0" smtClean="0"/>
            </a:br>
            <a:r>
              <a:rPr lang="en-AU" sz="1400" b="0" dirty="0" smtClean="0"/>
              <a:t>as at </a:t>
            </a:r>
            <a:r>
              <a:rPr lang="en-AU" sz="1400" b="0" dirty="0" smtClean="0"/>
              <a:t>31 </a:t>
            </a:r>
            <a:r>
              <a:rPr lang="en-AU" sz="1400" b="0" dirty="0" smtClean="0"/>
              <a:t>October 2016</a:t>
            </a:r>
            <a:endParaRPr lang="en-US" sz="1400" b="0" dirty="0"/>
          </a:p>
        </p:txBody>
      </p:sp>
      <p:sp>
        <p:nvSpPr>
          <p:cNvPr id="11" name="Slide Number Placeholder 2"/>
          <p:cNvSpPr>
            <a:spLocks noGrp="1"/>
          </p:cNvSpPr>
          <p:nvPr>
            <p:ph type="sldNum" sz="quarter" idx="4"/>
          </p:nvPr>
        </p:nvSpPr>
        <p:spPr/>
        <p:txBody>
          <a:bodyPr/>
          <a:lstStyle/>
          <a:p>
            <a:fld id="{AEA9FD5F-EFF3-4963-9EAE-EF8F2BF85D6F}" type="slidenum">
              <a:rPr lang="en-AU" smtClean="0"/>
              <a:t>13</a:t>
            </a:fld>
            <a:endParaRPr lang="en-AU" dirty="0"/>
          </a:p>
        </p:txBody>
      </p:sp>
      <p:sp>
        <p:nvSpPr>
          <p:cNvPr id="8" name="Rectangle 7"/>
          <p:cNvSpPr/>
          <p:nvPr/>
        </p:nvSpPr>
        <p:spPr>
          <a:xfrm>
            <a:off x="1243914" y="2859437"/>
            <a:ext cx="1943791" cy="399856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19050" cmpd="sng">
            <a:noFill/>
          </a:ln>
          <a:effectLst/>
        </p:spPr>
        <p:style>
          <a:lnRef idx="1">
            <a:schemeClr val="accent1"/>
          </a:lnRef>
          <a:fillRef idx="3">
            <a:schemeClr val="accent1"/>
          </a:fillRef>
          <a:effectRef idx="2">
            <a:schemeClr val="accent1"/>
          </a:effectRef>
          <a:fontRef idx="minor">
            <a:schemeClr val="lt1"/>
          </a:fontRef>
        </p:style>
        <p:txBody>
          <a:bodyPr lIns="180000" tIns="900000" rIns="180000" bIns="180000" rtlCol="0" anchor="t"/>
          <a:lstStyle/>
          <a:p>
            <a:pPr lvl="0" fontAlgn="auto">
              <a:spcBef>
                <a:spcPts val="0"/>
              </a:spcBef>
              <a:spcAft>
                <a:spcPts val="1500"/>
              </a:spcAft>
              <a:defRPr/>
            </a:pPr>
            <a:r>
              <a:rPr lang="en-GB" sz="1400" b="1" dirty="0">
                <a:solidFill>
                  <a:schemeClr val="bg1"/>
                </a:solidFill>
                <a:latin typeface="Arial" pitchFamily="34" charset="0"/>
                <a:ea typeface="ＭＳ Ｐゴシック" pitchFamily="34" charset="-128"/>
              </a:rPr>
              <a:t>NTA before </a:t>
            </a:r>
            <a:r>
              <a:rPr lang="en-GB" sz="1400" b="1" dirty="0" smtClean="0">
                <a:solidFill>
                  <a:schemeClr val="bg1"/>
                </a:solidFill>
                <a:latin typeface="Arial" pitchFamily="34" charset="0"/>
                <a:ea typeface="ＭＳ Ｐゴシック" pitchFamily="34" charset="-128"/>
              </a:rPr>
              <a:t>tax</a:t>
            </a:r>
          </a:p>
          <a:p>
            <a:pPr fontAlgn="auto">
              <a:spcBef>
                <a:spcPts val="0"/>
              </a:spcBef>
              <a:spcAft>
                <a:spcPts val="0"/>
              </a:spcAft>
              <a:defRPr/>
            </a:pPr>
            <a:r>
              <a:rPr lang="en-AU" sz="3200" b="1" dirty="0" smtClean="0">
                <a:solidFill>
                  <a:schemeClr val="bg1"/>
                </a:solidFill>
                <a:latin typeface="Arial" pitchFamily="34" charset="0"/>
                <a:ea typeface="ＭＳ Ｐゴシック" pitchFamily="34" charset="-128"/>
              </a:rPr>
              <a:t>113.57c</a:t>
            </a:r>
            <a:endParaRPr lang="en-GB" sz="3200" b="1" dirty="0" smtClean="0">
              <a:solidFill>
                <a:schemeClr val="bg1"/>
              </a:solidFill>
              <a:latin typeface="Arial" pitchFamily="34" charset="0"/>
              <a:ea typeface="ＭＳ Ｐゴシック" pitchFamily="34" charset="-128"/>
            </a:endParaRPr>
          </a:p>
        </p:txBody>
      </p:sp>
      <p:cxnSp>
        <p:nvCxnSpPr>
          <p:cNvPr id="5" name="Straight Connector 4"/>
          <p:cNvCxnSpPr/>
          <p:nvPr/>
        </p:nvCxnSpPr>
        <p:spPr>
          <a:xfrm>
            <a:off x="1580224" y="4122551"/>
            <a:ext cx="1402597" cy="0"/>
          </a:xfrm>
          <a:prstGeom prst="line">
            <a:avLst/>
          </a:prstGeom>
          <a:ln w="127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630836" y="2363492"/>
            <a:ext cx="2036796" cy="4494507"/>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19050" cmpd="sng">
            <a:noFill/>
          </a:ln>
          <a:effectLst/>
        </p:spPr>
        <p:style>
          <a:lnRef idx="1">
            <a:schemeClr val="accent1"/>
          </a:lnRef>
          <a:fillRef idx="3">
            <a:schemeClr val="accent1"/>
          </a:fillRef>
          <a:effectRef idx="2">
            <a:schemeClr val="accent1"/>
          </a:effectRef>
          <a:fontRef idx="minor">
            <a:schemeClr val="lt1"/>
          </a:fontRef>
        </p:style>
        <p:txBody>
          <a:bodyPr lIns="180000" tIns="900000" rIns="180000" bIns="180000" rtlCol="0" anchor="t"/>
          <a:lstStyle/>
          <a:p>
            <a:pPr lvl="0" fontAlgn="auto">
              <a:spcBef>
                <a:spcPts val="0"/>
              </a:spcBef>
              <a:spcAft>
                <a:spcPts val="2000"/>
              </a:spcAft>
              <a:defRPr/>
            </a:pPr>
            <a:r>
              <a:rPr lang="en-GB" sz="1400" b="1" dirty="0">
                <a:solidFill>
                  <a:schemeClr val="bg1"/>
                </a:solidFill>
                <a:latin typeface="Arial" pitchFamily="34" charset="0"/>
                <a:ea typeface="ＭＳ Ｐゴシック" pitchFamily="34" charset="-128"/>
              </a:rPr>
              <a:t>NTA after tax </a:t>
            </a:r>
            <a:br>
              <a:rPr lang="en-GB" sz="1400" b="1" dirty="0">
                <a:solidFill>
                  <a:schemeClr val="bg1"/>
                </a:solidFill>
                <a:latin typeface="Arial" pitchFamily="34" charset="0"/>
                <a:ea typeface="ＭＳ Ｐゴシック" pitchFamily="34" charset="-128"/>
              </a:rPr>
            </a:br>
            <a:r>
              <a:rPr lang="en-GB" sz="1400" b="1" dirty="0">
                <a:solidFill>
                  <a:schemeClr val="bg1"/>
                </a:solidFill>
                <a:latin typeface="Arial" pitchFamily="34" charset="0"/>
                <a:ea typeface="ＭＳ Ｐゴシック" pitchFamily="34" charset="-128"/>
              </a:rPr>
              <a:t>&amp; before tax on unrealised gains</a:t>
            </a:r>
            <a:endParaRPr lang="en-AU" sz="1400" b="1" dirty="0">
              <a:solidFill>
                <a:schemeClr val="bg1"/>
              </a:solidFill>
              <a:latin typeface="Arial" pitchFamily="34" charset="0"/>
              <a:ea typeface="ＭＳ Ｐゴシック" pitchFamily="34" charset="-128"/>
            </a:endParaRPr>
          </a:p>
          <a:p>
            <a:pPr fontAlgn="auto">
              <a:spcBef>
                <a:spcPts val="0"/>
              </a:spcBef>
              <a:spcAft>
                <a:spcPts val="0"/>
              </a:spcAft>
              <a:defRPr/>
            </a:pPr>
            <a:r>
              <a:rPr lang="en-AU" sz="3200" b="1" dirty="0" smtClean="0">
                <a:solidFill>
                  <a:schemeClr val="bg1"/>
                </a:solidFill>
                <a:latin typeface="Arial" pitchFamily="34" charset="0"/>
                <a:ea typeface="ＭＳ Ｐゴシック" pitchFamily="34" charset="-128"/>
              </a:rPr>
              <a:t>113.20c*</a:t>
            </a:r>
            <a:endParaRPr lang="en-GB" sz="3200" b="1" dirty="0">
              <a:solidFill>
                <a:schemeClr val="bg1"/>
              </a:solidFill>
              <a:latin typeface="Arial" pitchFamily="34" charset="0"/>
              <a:ea typeface="ＭＳ Ｐゴシック" pitchFamily="34" charset="-128"/>
            </a:endParaRPr>
          </a:p>
        </p:txBody>
      </p:sp>
      <p:sp>
        <p:nvSpPr>
          <p:cNvPr id="16" name="Rectangle 15"/>
          <p:cNvSpPr/>
          <p:nvPr/>
        </p:nvSpPr>
        <p:spPr>
          <a:xfrm>
            <a:off x="6009900" y="2859437"/>
            <a:ext cx="2030232" cy="399856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19050" cmpd="sng">
            <a:noFill/>
          </a:ln>
          <a:effectLst/>
        </p:spPr>
        <p:style>
          <a:lnRef idx="1">
            <a:schemeClr val="accent1"/>
          </a:lnRef>
          <a:fillRef idx="3">
            <a:schemeClr val="accent1"/>
          </a:fillRef>
          <a:effectRef idx="2">
            <a:schemeClr val="accent1"/>
          </a:effectRef>
          <a:fontRef idx="minor">
            <a:schemeClr val="lt1"/>
          </a:fontRef>
        </p:style>
        <p:txBody>
          <a:bodyPr lIns="180000" tIns="900000" rIns="180000" bIns="180000" rtlCol="0" anchor="t"/>
          <a:lstStyle/>
          <a:p>
            <a:pPr lvl="0" fontAlgn="auto">
              <a:spcBef>
                <a:spcPts val="0"/>
              </a:spcBef>
              <a:spcAft>
                <a:spcPts val="1500"/>
              </a:spcAft>
              <a:defRPr/>
            </a:pPr>
            <a:r>
              <a:rPr lang="en-GB" sz="1600" b="1" dirty="0">
                <a:solidFill>
                  <a:schemeClr val="bg1"/>
                </a:solidFill>
                <a:latin typeface="Arial" pitchFamily="34" charset="0"/>
                <a:ea typeface="ＭＳ Ｐゴシック" pitchFamily="34" charset="-128"/>
              </a:rPr>
              <a:t>NTA after </a:t>
            </a:r>
            <a:r>
              <a:rPr lang="en-GB" sz="1600" b="1" dirty="0" smtClean="0">
                <a:solidFill>
                  <a:schemeClr val="bg1"/>
                </a:solidFill>
                <a:latin typeface="Arial" pitchFamily="34" charset="0"/>
                <a:ea typeface="ＭＳ Ｐゴシック" pitchFamily="34" charset="-128"/>
              </a:rPr>
              <a:t>tax</a:t>
            </a:r>
          </a:p>
          <a:p>
            <a:pPr fontAlgn="auto">
              <a:spcBef>
                <a:spcPts val="0"/>
              </a:spcBef>
              <a:spcAft>
                <a:spcPts val="0"/>
              </a:spcAft>
              <a:defRPr/>
            </a:pPr>
            <a:r>
              <a:rPr lang="en-AU" sz="3200" b="1" dirty="0" smtClean="0">
                <a:solidFill>
                  <a:schemeClr val="bg1"/>
                </a:solidFill>
                <a:latin typeface="Arial" pitchFamily="34" charset="0"/>
                <a:ea typeface="ＭＳ Ｐゴシック" pitchFamily="34" charset="-128"/>
              </a:rPr>
              <a:t>112.98c</a:t>
            </a:r>
            <a:r>
              <a:rPr lang="en-AU" sz="4800" b="1" baseline="30000" dirty="0" smtClean="0">
                <a:solidFill>
                  <a:schemeClr val="bg1"/>
                </a:solidFill>
                <a:latin typeface="Arial" pitchFamily="34" charset="0"/>
                <a:ea typeface="ＭＳ Ｐゴシック" pitchFamily="34" charset="-128"/>
              </a:rPr>
              <a:t>*</a:t>
            </a:r>
            <a:endParaRPr lang="en-GB" sz="4800" b="1" baseline="30000" dirty="0">
              <a:solidFill>
                <a:schemeClr val="bg1"/>
              </a:solidFill>
              <a:latin typeface="Arial" pitchFamily="34" charset="0"/>
              <a:ea typeface="ＭＳ Ｐゴシック" pitchFamily="34" charset="-12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845" y="2999212"/>
            <a:ext cx="636676" cy="6738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630" y="3032071"/>
            <a:ext cx="641027" cy="641027"/>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2485" y="2533973"/>
            <a:ext cx="513596" cy="513596"/>
          </a:xfrm>
          <a:prstGeom prst="rect">
            <a:avLst/>
          </a:prstGeom>
        </p:spPr>
      </p:pic>
      <p:cxnSp>
        <p:nvCxnSpPr>
          <p:cNvPr id="20" name="Straight Connector 19"/>
          <p:cNvCxnSpPr/>
          <p:nvPr/>
        </p:nvCxnSpPr>
        <p:spPr>
          <a:xfrm>
            <a:off x="3827968" y="4096723"/>
            <a:ext cx="1402597" cy="0"/>
          </a:xfrm>
          <a:prstGeom prst="line">
            <a:avLst/>
          </a:prstGeom>
          <a:ln w="127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64401" y="4166463"/>
            <a:ext cx="1402597" cy="0"/>
          </a:xfrm>
          <a:prstGeom prst="line">
            <a:avLst/>
          </a:prstGeom>
          <a:ln w="127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622598" y="5736620"/>
            <a:ext cx="2036796" cy="1169551"/>
          </a:xfrm>
          <a:prstGeom prst="rect">
            <a:avLst/>
          </a:prstGeom>
        </p:spPr>
        <p:txBody>
          <a:bodyPr wrap="square">
            <a:spAutoFit/>
          </a:bodyPr>
          <a:lstStyle/>
          <a:p>
            <a:r>
              <a:rPr lang="en-AU" sz="1400" dirty="0">
                <a:solidFill>
                  <a:schemeClr val="bg1"/>
                </a:solidFill>
              </a:rPr>
              <a:t>*These figures are after the tax payment of $56k (0.01 cents per share) in tax during the month.</a:t>
            </a:r>
          </a:p>
        </p:txBody>
      </p:sp>
    </p:spTree>
    <p:extLst>
      <p:ext uri="{BB962C8B-B14F-4D97-AF65-F5344CB8AC3E}">
        <p14:creationId xmlns:p14="http://schemas.microsoft.com/office/powerpoint/2010/main" val="2606039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4"/>
          </p:nvPr>
        </p:nvSpPr>
        <p:spPr/>
        <p:txBody>
          <a:bodyPr/>
          <a:lstStyle/>
          <a:p>
            <a:fld id="{AEA9FD5F-EFF3-4963-9EAE-EF8F2BF85D6F}" type="slidenum">
              <a:rPr lang="en-AU" smtClean="0"/>
              <a:t>14</a:t>
            </a:fld>
            <a:endParaRPr lang="en-AU" dirty="0"/>
          </a:p>
        </p:txBody>
      </p:sp>
      <p:sp>
        <p:nvSpPr>
          <p:cNvPr id="3" name="Title 2"/>
          <p:cNvSpPr>
            <a:spLocks noGrp="1"/>
          </p:cNvSpPr>
          <p:nvPr>
            <p:ph type="title"/>
          </p:nvPr>
        </p:nvSpPr>
        <p:spPr>
          <a:xfrm>
            <a:off x="457200" y="466344"/>
            <a:ext cx="6096000" cy="406492"/>
          </a:xfrm>
        </p:spPr>
        <p:txBody>
          <a:bodyPr/>
          <a:lstStyle/>
          <a:p>
            <a:r>
              <a:rPr lang="en-US" dirty="0" smtClean="0"/>
              <a:t>FGX investment strategy allocation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18" y="1539619"/>
            <a:ext cx="7715479" cy="4959951"/>
          </a:xfrm>
          <a:prstGeom prst="rect">
            <a:avLst/>
          </a:prstGeom>
        </p:spPr>
      </p:pic>
    </p:spTree>
    <p:extLst>
      <p:ext uri="{BB962C8B-B14F-4D97-AF65-F5344CB8AC3E}">
        <p14:creationId xmlns:p14="http://schemas.microsoft.com/office/powerpoint/2010/main" val="2477425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p:txBody>
          <a:bodyPr/>
          <a:lstStyle/>
          <a:p>
            <a:r>
              <a:rPr lang="en-AU" dirty="0" smtClean="0"/>
              <a:t>FGX allocation </a:t>
            </a:r>
            <a:br>
              <a:rPr lang="en-AU" dirty="0" smtClean="0"/>
            </a:br>
            <a:r>
              <a:rPr lang="en-AU" sz="1400" b="0" dirty="0" smtClean="0"/>
              <a:t>at </a:t>
            </a:r>
            <a:r>
              <a:rPr lang="en-AU" sz="1400" b="0" dirty="0" smtClean="0"/>
              <a:t>31 </a:t>
            </a:r>
            <a:r>
              <a:rPr lang="en-AU" sz="1400" b="0" dirty="0" smtClean="0"/>
              <a:t>October 2016 </a:t>
            </a:r>
            <a:endParaRPr lang="en-US" sz="1400" b="0" dirty="0"/>
          </a:p>
        </p:txBody>
      </p:sp>
      <p:sp>
        <p:nvSpPr>
          <p:cNvPr id="6" name="Slide Number Placeholder 2"/>
          <p:cNvSpPr>
            <a:spLocks noGrp="1"/>
          </p:cNvSpPr>
          <p:nvPr>
            <p:ph type="sldNum" sz="quarter" idx="4"/>
          </p:nvPr>
        </p:nvSpPr>
        <p:spPr>
          <a:xfrm>
            <a:off x="7010400" y="6492875"/>
            <a:ext cx="2133600" cy="365125"/>
          </a:xfrm>
        </p:spPr>
        <p:txBody>
          <a:bodyPr/>
          <a:lstStyle/>
          <a:p>
            <a:fld id="{AEA9FD5F-EFF3-4963-9EAE-EF8F2BF85D6F}" type="slidenum">
              <a:rPr lang="en-AU" smtClean="0"/>
              <a:t>15</a:t>
            </a:fld>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991435965"/>
              </p:ext>
            </p:extLst>
          </p:nvPr>
        </p:nvGraphicFramePr>
        <p:xfrm>
          <a:off x="368581" y="1226979"/>
          <a:ext cx="8268791" cy="5384832"/>
        </p:xfrm>
        <a:graphic>
          <a:graphicData uri="http://schemas.openxmlformats.org/drawingml/2006/table">
            <a:tbl>
              <a:tblPr>
                <a:tableStyleId>{1FECB4D8-DB02-4DC6-A0A2-4F2EBAE1DC90}</a:tableStyleId>
              </a:tblPr>
              <a:tblGrid>
                <a:gridCol w="3014980"/>
                <a:gridCol w="2874380"/>
                <a:gridCol w="1277470"/>
                <a:gridCol w="1101961"/>
              </a:tblGrid>
              <a:tr h="387307">
                <a:tc>
                  <a:txBody>
                    <a:bodyPr/>
                    <a:lstStyle/>
                    <a:p>
                      <a:pPr algn="l" fontAlgn="ctr">
                        <a:lnSpc>
                          <a:spcPct val="120000"/>
                        </a:lnSpc>
                        <a:spcAft>
                          <a:spcPts val="0"/>
                        </a:spcAft>
                      </a:pPr>
                      <a:r>
                        <a:rPr lang="en-GB" sz="1200" b="1" i="0" dirty="0">
                          <a:solidFill>
                            <a:schemeClr val="accent2"/>
                          </a:solidFill>
                          <a:effectLst/>
                          <a:latin typeface="Arial"/>
                          <a:cs typeface="Arial"/>
                        </a:rPr>
                        <a:t>Fund manager</a:t>
                      </a:r>
                      <a:endParaRPr lang="en-AU" sz="1200" b="1" i="0" dirty="0">
                        <a:solidFill>
                          <a:schemeClr val="accent2"/>
                        </a:solidFill>
                        <a:effectLst/>
                        <a:latin typeface="Arial"/>
                        <a:ea typeface="MS PGothic"/>
                        <a:cs typeface="Arial"/>
                      </a:endParaRPr>
                    </a:p>
                  </a:txBody>
                  <a:tcPr marL="0" anchor="ctr">
                    <a:lnL w="12700" cmpd="sng">
                      <a:noFill/>
                    </a:lnL>
                    <a:lnT w="12700" cap="flat" cmpd="sng" algn="ctr">
                      <a:noFill/>
                      <a:prstDash val="solid"/>
                      <a:round/>
                      <a:headEnd type="none" w="med" len="med"/>
                      <a:tailEnd type="none" w="med" len="med"/>
                    </a:lnT>
                    <a:lnB w="12700" cap="flat" cmpd="sng" algn="ctr">
                      <a:solidFill>
                        <a:srgbClr val="0098EC"/>
                      </a:solidFill>
                      <a:prstDash val="solid"/>
                      <a:round/>
                      <a:headEnd type="none" w="med" len="med"/>
                      <a:tailEnd type="none" w="med" len="med"/>
                    </a:lnB>
                  </a:tcPr>
                </a:tc>
                <a:tc>
                  <a:txBody>
                    <a:bodyPr/>
                    <a:lstStyle/>
                    <a:p>
                      <a:pPr algn="l" fontAlgn="ctr">
                        <a:lnSpc>
                          <a:spcPct val="120000"/>
                        </a:lnSpc>
                        <a:spcAft>
                          <a:spcPts val="0"/>
                        </a:spcAft>
                      </a:pPr>
                      <a:r>
                        <a:rPr lang="en-GB" sz="1200" b="1" i="0" dirty="0">
                          <a:solidFill>
                            <a:schemeClr val="accent2"/>
                          </a:solidFill>
                          <a:effectLst/>
                          <a:latin typeface="Arial"/>
                          <a:cs typeface="Arial"/>
                        </a:rPr>
                        <a:t>Investment</a:t>
                      </a:r>
                      <a:endParaRPr lang="en-AU" sz="1200" b="1" i="0" dirty="0">
                        <a:solidFill>
                          <a:schemeClr val="accent2"/>
                        </a:solidFill>
                        <a:effectLst/>
                        <a:latin typeface="Arial"/>
                        <a:ea typeface="MS PGothic"/>
                        <a:cs typeface="Arial"/>
                      </a:endParaRPr>
                    </a:p>
                  </a:txBody>
                  <a:tcPr anchor="ctr">
                    <a:lnT w="12700" cap="flat" cmpd="sng" algn="ctr">
                      <a:noFill/>
                      <a:prstDash val="solid"/>
                      <a:round/>
                      <a:headEnd type="none" w="med" len="med"/>
                      <a:tailEnd type="none" w="med" len="med"/>
                    </a:lnT>
                    <a:lnB w="12700" cap="flat" cmpd="sng" algn="ctr">
                      <a:solidFill>
                        <a:srgbClr val="0098EC"/>
                      </a:solidFill>
                      <a:prstDash val="solid"/>
                      <a:round/>
                      <a:headEnd type="none" w="med" len="med"/>
                      <a:tailEnd type="none" w="med" len="med"/>
                    </a:lnB>
                  </a:tcPr>
                </a:tc>
                <a:tc>
                  <a:txBody>
                    <a:bodyPr/>
                    <a:lstStyle/>
                    <a:p>
                      <a:pPr algn="l" fontAlgn="ctr">
                        <a:lnSpc>
                          <a:spcPct val="120000"/>
                        </a:lnSpc>
                        <a:spcAft>
                          <a:spcPts val="0"/>
                        </a:spcAft>
                      </a:pPr>
                      <a:r>
                        <a:rPr lang="en-GB" sz="1200" b="1" i="0" dirty="0">
                          <a:solidFill>
                            <a:schemeClr val="accent2"/>
                          </a:solidFill>
                          <a:effectLst/>
                          <a:latin typeface="Arial"/>
                          <a:cs typeface="Arial"/>
                        </a:rPr>
                        <a:t>Strategy</a:t>
                      </a:r>
                      <a:endParaRPr lang="en-AU" sz="1200" b="1" i="0" dirty="0">
                        <a:solidFill>
                          <a:schemeClr val="accent2"/>
                        </a:solidFill>
                        <a:effectLst/>
                        <a:latin typeface="Arial"/>
                        <a:ea typeface="MS PGothic"/>
                        <a:cs typeface="Arial"/>
                      </a:endParaRPr>
                    </a:p>
                  </a:txBody>
                  <a:tcPr anchor="ctr">
                    <a:lnT w="12700" cap="flat" cmpd="sng" algn="ctr">
                      <a:noFill/>
                      <a:prstDash val="solid"/>
                      <a:round/>
                      <a:headEnd type="none" w="med" len="med"/>
                      <a:tailEnd type="none" w="med" len="med"/>
                    </a:lnT>
                    <a:lnB w="12700" cap="flat" cmpd="sng" algn="ctr">
                      <a:solidFill>
                        <a:srgbClr val="0098EC"/>
                      </a:solidFill>
                      <a:prstDash val="solid"/>
                      <a:round/>
                      <a:headEnd type="none" w="med" len="med"/>
                      <a:tailEnd type="none" w="med" len="med"/>
                    </a:lnB>
                  </a:tcPr>
                </a:tc>
                <a:tc>
                  <a:txBody>
                    <a:bodyPr/>
                    <a:lstStyle/>
                    <a:p>
                      <a:pPr algn="ctr" fontAlgn="ctr">
                        <a:lnSpc>
                          <a:spcPct val="120000"/>
                        </a:lnSpc>
                        <a:spcAft>
                          <a:spcPts val="0"/>
                        </a:spcAft>
                      </a:pPr>
                      <a:r>
                        <a:rPr lang="en-GB" sz="1200" b="1" i="0" dirty="0">
                          <a:solidFill>
                            <a:schemeClr val="accent2"/>
                          </a:solidFill>
                          <a:effectLst/>
                          <a:latin typeface="Arial"/>
                          <a:cs typeface="Arial"/>
                        </a:rPr>
                        <a:t>% of assets </a:t>
                      </a:r>
                      <a:endParaRPr lang="en-AU" sz="1200" b="1" i="0" dirty="0">
                        <a:solidFill>
                          <a:schemeClr val="accent2"/>
                        </a:solidFill>
                        <a:effectLst/>
                        <a:latin typeface="Arial"/>
                        <a:ea typeface="MS PGothic"/>
                        <a:cs typeface="Aria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98EC"/>
                      </a:solidFill>
                      <a:prstDash val="solid"/>
                      <a:round/>
                      <a:headEnd type="none" w="med" len="med"/>
                      <a:tailEnd type="none" w="med" len="med"/>
                    </a:lnB>
                  </a:tcPr>
                </a:tc>
              </a:tr>
              <a:tr h="241715">
                <a:tc>
                  <a:txBody>
                    <a:bodyPr/>
                    <a:lstStyle/>
                    <a:p>
                      <a:pPr>
                        <a:spcAft>
                          <a:spcPts val="0"/>
                        </a:spcAft>
                      </a:pPr>
                      <a:r>
                        <a:rPr lang="en-AU" sz="900" b="1" dirty="0">
                          <a:solidFill>
                            <a:srgbClr val="000000"/>
                          </a:solidFill>
                          <a:effectLst/>
                          <a:latin typeface="+mj-lt"/>
                          <a:ea typeface="Times New Roman"/>
                          <a:cs typeface="Arial"/>
                        </a:rPr>
                        <a:t>Regal Funds Management</a:t>
                      </a:r>
                      <a:endParaRPr lang="en-AU" sz="900" b="1" dirty="0">
                        <a:effectLst/>
                        <a:latin typeface="+mj-lt"/>
                        <a:ea typeface="MS PGothic"/>
                        <a:cs typeface="Times New Roman"/>
                      </a:endParaRPr>
                    </a:p>
                  </a:txBody>
                  <a:tcPr marL="68580" marR="68580" marT="0" marB="0" anchor="ctr">
                    <a:lnL w="12700" cmpd="sng">
                      <a:noFill/>
                    </a:lnL>
                    <a:lnT w="12700" cap="flat" cmpd="sng" algn="ctr">
                      <a:solidFill>
                        <a:srgbClr val="0098EC"/>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spcAft>
                          <a:spcPts val="0"/>
                        </a:spcAft>
                      </a:pPr>
                      <a:r>
                        <a:rPr lang="en-AU" sz="900">
                          <a:solidFill>
                            <a:srgbClr val="000000"/>
                          </a:solidFill>
                          <a:effectLst/>
                          <a:latin typeface="Arial"/>
                          <a:ea typeface="Times New Roman"/>
                          <a:cs typeface="Arial"/>
                        </a:rPr>
                        <a:t>Regal Australian Long Short Equity Fund</a:t>
                      </a:r>
                      <a:endParaRPr lang="en-AU" sz="900">
                        <a:effectLst/>
                        <a:latin typeface="Arial"/>
                        <a:ea typeface="MS PGothic"/>
                        <a:cs typeface="Times New Roman"/>
                      </a:endParaRPr>
                    </a:p>
                  </a:txBody>
                  <a:tcPr marL="68580" marR="68580" marT="0" marB="0" anchor="ctr">
                    <a:lnT w="1270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Long equities</a:t>
                      </a:r>
                      <a:endParaRPr lang="en-AU" sz="900" dirty="0">
                        <a:effectLst/>
                        <a:latin typeface="Arial"/>
                        <a:ea typeface="MS PGothic"/>
                        <a:cs typeface="Times New Roman"/>
                      </a:endParaRPr>
                    </a:p>
                  </a:txBody>
                  <a:tcPr marL="68580" marR="68580" marT="0" marB="0" anchor="ctr">
                    <a:lnT w="1270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9.0%</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41715">
                <a:tc>
                  <a:txBody>
                    <a:bodyPr/>
                    <a:lstStyle/>
                    <a:p>
                      <a:pPr>
                        <a:spcAft>
                          <a:spcPts val="0"/>
                        </a:spcAft>
                      </a:pPr>
                      <a:r>
                        <a:rPr lang="en-AU" sz="900" b="1" dirty="0">
                          <a:solidFill>
                            <a:srgbClr val="000000"/>
                          </a:solidFill>
                          <a:effectLst/>
                          <a:latin typeface="+mj-lt"/>
                          <a:ea typeface="Times New Roman"/>
                          <a:cs typeface="Arial"/>
                        </a:rPr>
                        <a:t>Wilson Asset Management (International)</a:t>
                      </a:r>
                      <a:endParaRPr lang="en-AU" sz="900" b="1" dirty="0">
                        <a:effectLst/>
                        <a:latin typeface="+mj-lt"/>
                        <a:ea typeface="MS PGothic"/>
                        <a:cs typeface="Times New Roman"/>
                      </a:endParaRPr>
                    </a:p>
                  </a:txBody>
                  <a:tcPr marL="68580" marR="68580" marT="0" marB="0" anchor="ctr">
                    <a:lnL w="12700" cmpd="sng">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900">
                          <a:solidFill>
                            <a:srgbClr val="000000"/>
                          </a:solidFill>
                          <a:effectLst/>
                          <a:latin typeface="Arial"/>
                          <a:ea typeface="Times New Roman"/>
                          <a:cs typeface="Arial"/>
                        </a:rPr>
                        <a:t>Wilson Asset Management Equity Fund</a:t>
                      </a:r>
                      <a:endParaRPr lang="en-AU" sz="900">
                        <a:effectLst/>
                        <a:latin typeface="Arial"/>
                        <a:ea typeface="MS PGothic"/>
                        <a:cs typeface="Times New Roman"/>
                      </a:endParaRPr>
                    </a:p>
                  </a:txBody>
                  <a:tcPr marL="68580" marR="68580" marT="0" marB="0" anchor="ctr">
                    <a:lnL>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Absolute bias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8.5%</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41715">
                <a:tc>
                  <a:txBody>
                    <a:bodyPr/>
                    <a:lstStyle/>
                    <a:p>
                      <a:pPr>
                        <a:spcAft>
                          <a:spcPts val="0"/>
                        </a:spcAft>
                      </a:pPr>
                      <a:r>
                        <a:rPr lang="en-AU" sz="900" b="1" dirty="0">
                          <a:solidFill>
                            <a:srgbClr val="000000"/>
                          </a:solidFill>
                          <a:effectLst/>
                          <a:latin typeface="+mj-lt"/>
                          <a:ea typeface="Times New Roman"/>
                          <a:cs typeface="Arial"/>
                        </a:rPr>
                        <a:t>Watermark Funds Management</a:t>
                      </a:r>
                      <a:endParaRPr lang="en-AU" sz="900" b="1" dirty="0">
                        <a:effectLst/>
                        <a:latin typeface="+mj-lt"/>
                        <a:ea typeface="MS PGothic"/>
                        <a:cs typeface="Times New Roman"/>
                      </a:endParaRPr>
                    </a:p>
                  </a:txBody>
                  <a:tcPr marL="68580" marR="68580" marT="0" marB="0" anchor="ctr">
                    <a:lnL w="12700" cmpd="sng">
                      <a:noFill/>
                    </a:lnL>
                    <a:lnR>
                      <a:noFill/>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900">
                          <a:solidFill>
                            <a:srgbClr val="000000"/>
                          </a:solidFill>
                          <a:effectLst/>
                          <a:latin typeface="Arial"/>
                          <a:ea typeface="Times New Roman"/>
                          <a:cs typeface="Arial"/>
                        </a:rPr>
                        <a:t>Watermark Absolute Return Fund</a:t>
                      </a:r>
                      <a:endParaRPr lang="en-AU" sz="900">
                        <a:effectLst/>
                        <a:latin typeface="Arial"/>
                        <a:ea typeface="MS PGothic"/>
                        <a:cs typeface="Times New Roman"/>
                      </a:endParaRPr>
                    </a:p>
                  </a:txBody>
                  <a:tcPr marL="68580" marR="68580" marT="0" marB="0" anchor="ctr">
                    <a:lnL>
                      <a:noFill/>
                    </a:lnL>
                    <a:lnT w="6350" cap="flat" cmpd="sng" algn="ctr">
                      <a:solidFill>
                        <a:srgbClr val="0098EC"/>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Market neutral</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7.5%</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 </a:t>
                      </a:r>
                      <a:endParaRPr lang="en-AU" sz="900" b="1" dirty="0">
                        <a:effectLst/>
                        <a:latin typeface="+mj-lt"/>
                        <a:ea typeface="MS PGothic"/>
                        <a:cs typeface="Times New Roman"/>
                      </a:endParaRPr>
                    </a:p>
                  </a:txBody>
                  <a:tcPr marL="68580" marR="68580" marT="0" marB="0" anchor="ctr">
                    <a:lnL w="12700" cmpd="sng">
                      <a:noFill/>
                    </a:lnL>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spcAft>
                          <a:spcPts val="0"/>
                        </a:spcAft>
                      </a:pPr>
                      <a:r>
                        <a:rPr lang="en-AU" sz="900" dirty="0">
                          <a:solidFill>
                            <a:srgbClr val="000000"/>
                          </a:solidFill>
                          <a:effectLst/>
                          <a:latin typeface="Arial"/>
                          <a:ea typeface="Times New Roman"/>
                          <a:cs typeface="Arial"/>
                        </a:rPr>
                        <a:t> </a:t>
                      </a:r>
                      <a:endParaRPr lang="en-AU" sz="900" dirty="0">
                        <a:effectLst/>
                        <a:latin typeface="Arial"/>
                        <a:ea typeface="MS PGothic"/>
                        <a:cs typeface="Times New Roman"/>
                      </a:endParaRPr>
                    </a:p>
                    <a:p>
                      <a:pPr>
                        <a:spcAft>
                          <a:spcPts val="0"/>
                        </a:spcAft>
                      </a:pPr>
                      <a:r>
                        <a:rPr lang="en-AU" sz="900" dirty="0">
                          <a:solidFill>
                            <a:srgbClr val="000000"/>
                          </a:solidFill>
                          <a:effectLst/>
                          <a:latin typeface="Arial"/>
                          <a:ea typeface="Times New Roman"/>
                          <a:cs typeface="Arial"/>
                        </a:rPr>
                        <a:t>Large/Mid Cap Funds (split out below)</a:t>
                      </a:r>
                      <a:endParaRPr lang="en-AU" sz="900" dirty="0">
                        <a:effectLst/>
                        <a:latin typeface="Arial"/>
                        <a:ea typeface="MS PGothic"/>
                        <a:cs typeface="Times New Roman"/>
                      </a:endParaRPr>
                    </a:p>
                  </a:txBody>
                  <a:tcPr marL="68580" marR="68580" marT="0" marB="0" anchor="ct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endParaRPr lang="en-AU" sz="900" dirty="0">
                        <a:effectLst/>
                        <a:latin typeface="Arial"/>
                        <a:cs typeface="Times New Roman"/>
                      </a:endParaRPr>
                    </a:p>
                  </a:txBody>
                  <a:tcPr marL="68580" marR="68580" marT="0" marB="0" anchor="ct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7.0%</a:t>
                      </a:r>
                    </a:p>
                  </a:txBody>
                  <a:tcPr marL="68580" marR="68580" marT="0" marB="0" anchor="ctr">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lgn="l">
                        <a:spcAft>
                          <a:spcPts val="0"/>
                        </a:spcAft>
                      </a:pPr>
                      <a:r>
                        <a:rPr lang="en-AU" sz="900" b="1" dirty="0" err="1">
                          <a:solidFill>
                            <a:srgbClr val="000000"/>
                          </a:solidFill>
                          <a:effectLst/>
                          <a:latin typeface="+mj-lt"/>
                          <a:ea typeface="Times New Roman"/>
                          <a:cs typeface="Arial"/>
                        </a:rPr>
                        <a:t>Paradice</a:t>
                      </a:r>
                      <a:r>
                        <a:rPr lang="en-AU" sz="900" b="1" dirty="0">
                          <a:solidFill>
                            <a:srgbClr val="000000"/>
                          </a:solidFill>
                          <a:effectLst/>
                          <a:latin typeface="+mj-lt"/>
                          <a:ea typeface="Times New Roman"/>
                          <a:cs typeface="Arial"/>
                        </a:rPr>
                        <a:t> Investment</a:t>
                      </a:r>
                      <a:endParaRPr lang="en-AU" sz="900" b="1" dirty="0">
                        <a:effectLst/>
                        <a:latin typeface="+mj-lt"/>
                        <a:ea typeface="MS PGothic"/>
                        <a:cs typeface="Times New Roman"/>
                      </a:endParaRPr>
                    </a:p>
                  </a:txBody>
                  <a:tcPr marL="68580" marR="68580" marT="0" marB="0" anchor="ctr">
                    <a:lnL w="12700" cmpd="sng">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900">
                          <a:solidFill>
                            <a:srgbClr val="000000"/>
                          </a:solidFill>
                          <a:effectLst/>
                          <a:latin typeface="Arial"/>
                          <a:ea typeface="Times New Roman"/>
                          <a:cs typeface="Arial"/>
                        </a:rPr>
                        <a:t>Paradice Australian Equities Mid Cap Fund</a:t>
                      </a:r>
                      <a:endParaRPr lang="en-AU" sz="900">
                        <a:effectLst/>
                        <a:latin typeface="Arial"/>
                        <a:ea typeface="MS PGothic"/>
                        <a:cs typeface="Times New Roman"/>
                      </a:endParaRPr>
                    </a:p>
                  </a:txBody>
                  <a:tcPr marL="68580" marR="6858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AU" sz="900" dirty="0">
                          <a:solidFill>
                            <a:srgbClr val="000000"/>
                          </a:solidFill>
                          <a:effectLst/>
                          <a:latin typeface="Arial"/>
                          <a:ea typeface="Times New Roman"/>
                          <a:cs typeface="Arial"/>
                        </a:rPr>
                        <a:t>Long equities</a:t>
                      </a:r>
                      <a:endParaRPr lang="en-AU" sz="900" dirty="0">
                        <a:effectLst/>
                        <a:latin typeface="Arial"/>
                        <a:ea typeface="MS PGothic"/>
                        <a:cs typeface="Times New Roman"/>
                      </a:endParaRPr>
                    </a:p>
                  </a:txBody>
                  <a:tcPr marL="68580" marR="6858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3.9%</a:t>
                      </a:r>
                    </a:p>
                  </a:txBody>
                  <a:tcPr marL="68580" marR="68580" marT="0" marB="0" anchor="ctr">
                    <a:lnL>
                      <a:noFill/>
                    </a:lnL>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lgn="l">
                        <a:spcAft>
                          <a:spcPts val="0"/>
                        </a:spcAft>
                      </a:pPr>
                      <a:r>
                        <a:rPr lang="en-AU" sz="900" b="1" dirty="0">
                          <a:solidFill>
                            <a:srgbClr val="000000"/>
                          </a:solidFill>
                          <a:effectLst/>
                          <a:latin typeface="+mj-lt"/>
                          <a:ea typeface="Times New Roman"/>
                          <a:cs typeface="Times New Roman"/>
                        </a:rPr>
                        <a:t> </a:t>
                      </a:r>
                      <a:endParaRPr lang="en-AU" sz="900" b="1" dirty="0">
                        <a:effectLst/>
                        <a:latin typeface="+mj-lt"/>
                        <a:ea typeface="MS PGothic"/>
                        <a:cs typeface="Times New Roman"/>
                      </a:endParaRPr>
                    </a:p>
                  </a:txBody>
                  <a:tcPr marL="68580" marR="68580" marT="0" marB="0" anchor="ctr">
                    <a:lnL w="12700" cmpd="sng">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900" dirty="0" err="1">
                          <a:solidFill>
                            <a:srgbClr val="000000"/>
                          </a:solidFill>
                          <a:effectLst/>
                          <a:latin typeface="Arial"/>
                          <a:ea typeface="Times New Roman"/>
                          <a:cs typeface="Arial"/>
                        </a:rPr>
                        <a:t>Paradice</a:t>
                      </a:r>
                      <a:r>
                        <a:rPr lang="en-AU" sz="900" dirty="0">
                          <a:solidFill>
                            <a:srgbClr val="000000"/>
                          </a:solidFill>
                          <a:effectLst/>
                          <a:latin typeface="Arial"/>
                          <a:ea typeface="Times New Roman"/>
                          <a:cs typeface="Arial"/>
                        </a:rPr>
                        <a:t> Large Cap Fund</a:t>
                      </a:r>
                      <a:endParaRPr lang="en-AU" sz="900" dirty="0">
                        <a:effectLst/>
                        <a:latin typeface="Arial"/>
                        <a:ea typeface="MS PGothic"/>
                        <a:cs typeface="Times New Roman"/>
                      </a:endParaRPr>
                    </a:p>
                  </a:txBody>
                  <a:tcPr marL="68580" marR="6858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AU" sz="900" dirty="0">
                          <a:solidFill>
                            <a:srgbClr val="000000"/>
                          </a:solidFill>
                          <a:effectLst/>
                          <a:latin typeface="Arial"/>
                          <a:ea typeface="Times New Roman"/>
                          <a:cs typeface="Arial"/>
                        </a:rPr>
                        <a:t>Long equities</a:t>
                      </a:r>
                      <a:endParaRPr lang="en-AU" sz="900" dirty="0">
                        <a:effectLst/>
                        <a:latin typeface="Arial"/>
                        <a:ea typeface="MS PGothic"/>
                        <a:cs typeface="Times New Roman"/>
                      </a:endParaRPr>
                    </a:p>
                  </a:txBody>
                  <a:tcPr marL="68580" marR="6858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3.1%</a:t>
                      </a:r>
                    </a:p>
                  </a:txBody>
                  <a:tcPr marL="68580" marR="68580" marT="0" marB="0" anchor="ctr">
                    <a:lnL>
                      <a:noFill/>
                    </a:lnL>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marL="0" algn="l" defTabSz="457200" rtl="0" eaLnBrk="1" latinLnBrk="0" hangingPunct="1">
                        <a:spcAft>
                          <a:spcPts val="0"/>
                        </a:spcAft>
                      </a:pPr>
                      <a:r>
                        <a:rPr lang="en-AU" sz="900" b="1" kern="1200" dirty="0">
                          <a:solidFill>
                            <a:srgbClr val="000000"/>
                          </a:solidFill>
                          <a:effectLst/>
                          <a:latin typeface="Arial"/>
                          <a:ea typeface="Times New Roman"/>
                          <a:cs typeface="Arial"/>
                        </a:rPr>
                        <a:t>Bennelong Australian Equities Partners</a:t>
                      </a:r>
                    </a:p>
                  </a:txBody>
                  <a:tcPr marL="68580" marR="68580" marT="0" marB="0" anchor="ctr">
                    <a:lnL w="12700" cmpd="sng">
                      <a:noFill/>
                    </a:lnL>
                    <a:lnT w="6350" cap="flat" cmpd="sng" algn="ctr">
                      <a:no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marL="0" algn="l" defTabSz="457200" rtl="0" eaLnBrk="1" latinLnBrk="0" hangingPunct="1">
                        <a:spcAft>
                          <a:spcPts val="0"/>
                        </a:spcAft>
                      </a:pPr>
                      <a:r>
                        <a:rPr lang="en-AU" sz="900" b="0" kern="1200" dirty="0">
                          <a:solidFill>
                            <a:srgbClr val="000000"/>
                          </a:solidFill>
                          <a:effectLst/>
                          <a:latin typeface="Arial"/>
                          <a:ea typeface="Times New Roman"/>
                          <a:cs typeface="Arial"/>
                        </a:rPr>
                        <a:t>Bennelong Australian Equities Fund</a:t>
                      </a:r>
                    </a:p>
                  </a:txBody>
                  <a:tcPr marL="68580" marR="68580" marT="0" marB="0" anchor="ctr">
                    <a:lnT w="6350" cap="flat" cmpd="sng" algn="ctr">
                      <a:no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marL="0" algn="ctr" defTabSz="457200" rtl="0" eaLnBrk="1" latinLnBrk="0" hangingPunct="1">
                        <a:spcAft>
                          <a:spcPts val="0"/>
                        </a:spcAft>
                      </a:pPr>
                      <a:r>
                        <a:rPr lang="en-AU" sz="900" b="0" kern="1200" dirty="0">
                          <a:solidFill>
                            <a:srgbClr val="000000"/>
                          </a:solidFill>
                          <a:effectLst/>
                          <a:latin typeface="Arial"/>
                          <a:ea typeface="Times New Roman"/>
                          <a:cs typeface="Arial"/>
                        </a:rPr>
                        <a:t>Long equities</a:t>
                      </a:r>
                    </a:p>
                  </a:txBody>
                  <a:tcPr marL="68580" marR="68580" marT="0" marB="0" anchor="ctr">
                    <a:lnT w="6350" cap="flat" cmpd="sng" algn="ctr">
                      <a:no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6.5%</a:t>
                      </a: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err="1">
                          <a:solidFill>
                            <a:srgbClr val="000000"/>
                          </a:solidFill>
                          <a:effectLst/>
                          <a:latin typeface="+mj-lt"/>
                          <a:ea typeface="Times New Roman"/>
                          <a:cs typeface="Arial"/>
                        </a:rPr>
                        <a:t>Eley</a:t>
                      </a:r>
                      <a:r>
                        <a:rPr lang="en-AU" sz="900" b="1" dirty="0">
                          <a:solidFill>
                            <a:srgbClr val="000000"/>
                          </a:solidFill>
                          <a:effectLst/>
                          <a:latin typeface="+mj-lt"/>
                          <a:ea typeface="Times New Roman"/>
                          <a:cs typeface="Arial"/>
                        </a:rPr>
                        <a:t> Griffiths Group</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dirty="0" err="1">
                          <a:solidFill>
                            <a:srgbClr val="000000"/>
                          </a:solidFill>
                          <a:effectLst/>
                          <a:latin typeface="Arial"/>
                          <a:ea typeface="Times New Roman"/>
                          <a:cs typeface="Arial"/>
                        </a:rPr>
                        <a:t>Eley</a:t>
                      </a:r>
                      <a:r>
                        <a:rPr lang="en-AU" sz="900" dirty="0">
                          <a:solidFill>
                            <a:srgbClr val="000000"/>
                          </a:solidFill>
                          <a:effectLst/>
                          <a:latin typeface="Arial"/>
                          <a:ea typeface="Times New Roman"/>
                          <a:cs typeface="Arial"/>
                        </a:rPr>
                        <a:t> Griffiths Group Small Companies Fund</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Long equities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5.4%</a:t>
                      </a: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Tribeca Investment Partners</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dirty="0">
                          <a:solidFill>
                            <a:srgbClr val="000000"/>
                          </a:solidFill>
                          <a:effectLst/>
                          <a:latin typeface="Arial"/>
                          <a:ea typeface="Times New Roman"/>
                          <a:cs typeface="Arial"/>
                        </a:rPr>
                        <a:t>Tribeca Alpha Plus Fund</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Absolute bias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4.6%</a:t>
                      </a: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Sandon Capital</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dirty="0">
                          <a:solidFill>
                            <a:srgbClr val="000000"/>
                          </a:solidFill>
                          <a:effectLst/>
                          <a:latin typeface="Arial"/>
                          <a:ea typeface="Times New Roman"/>
                          <a:cs typeface="Arial"/>
                        </a:rPr>
                        <a:t>Sandon Capital Activist Fund</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Absolute bias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4.1%</a:t>
                      </a: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Cooper Investors</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dirty="0">
                          <a:solidFill>
                            <a:srgbClr val="000000"/>
                          </a:solidFill>
                          <a:effectLst/>
                          <a:latin typeface="Arial"/>
                          <a:ea typeface="Times New Roman"/>
                          <a:cs typeface="Arial"/>
                        </a:rPr>
                        <a:t>Cooper Investors Australian Equities Fund</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Long equities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3.3%</a:t>
                      </a: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Bennelong Long Short Equity Management</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dirty="0">
                          <a:solidFill>
                            <a:srgbClr val="000000"/>
                          </a:solidFill>
                          <a:effectLst/>
                          <a:latin typeface="Arial"/>
                          <a:ea typeface="Times New Roman"/>
                          <a:cs typeface="Arial"/>
                        </a:rPr>
                        <a:t>Bennelong Long Short Equity Fund</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Market neutral</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3.1%</a:t>
                      </a: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Optimal Fund Management Australia</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dirty="0">
                          <a:solidFill>
                            <a:srgbClr val="000000"/>
                          </a:solidFill>
                          <a:effectLst/>
                          <a:latin typeface="Arial"/>
                          <a:ea typeface="Times New Roman"/>
                          <a:cs typeface="Arial"/>
                        </a:rPr>
                        <a:t>Optimal Australia Absolute Trust</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Market neutral</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marL="0" algn="ctr" defTabSz="457200" rtl="0" eaLnBrk="1" latinLnBrk="0" hangingPunct="1">
                        <a:spcAft>
                          <a:spcPts val="0"/>
                        </a:spcAft>
                      </a:pPr>
                      <a:r>
                        <a:rPr lang="en-AU" sz="900" b="1" kern="1200" dirty="0">
                          <a:solidFill>
                            <a:schemeClr val="accent2"/>
                          </a:solidFill>
                          <a:effectLst/>
                          <a:latin typeface="Arial"/>
                          <a:ea typeface="Times New Roman"/>
                          <a:cs typeface="Arial"/>
                        </a:rPr>
                        <a:t>2.9%</a:t>
                      </a: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CBG Asset Management</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a:solidFill>
                            <a:srgbClr val="000000"/>
                          </a:solidFill>
                          <a:effectLst/>
                          <a:latin typeface="Arial"/>
                          <a:ea typeface="Times New Roman"/>
                          <a:cs typeface="Arial"/>
                        </a:rPr>
                        <a:t>CBG Asset Australian Equities Fund</a:t>
                      </a:r>
                      <a:endParaRPr lang="en-AU" sz="90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Long equities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2.4%</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a:solidFill>
                            <a:srgbClr val="000000"/>
                          </a:solidFill>
                          <a:effectLst/>
                          <a:latin typeface="+mj-lt"/>
                          <a:ea typeface="Times New Roman"/>
                          <a:cs typeface="Arial"/>
                        </a:rPr>
                        <a:t>Discovery Asset Management </a:t>
                      </a:r>
                      <a:endParaRPr lang="en-AU" sz="900" b="1">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a:solidFill>
                            <a:srgbClr val="000000"/>
                          </a:solidFill>
                          <a:effectLst/>
                          <a:latin typeface="Arial"/>
                          <a:ea typeface="Times New Roman"/>
                          <a:cs typeface="Arial"/>
                        </a:rPr>
                        <a:t>Discovery Australian Small Companies Fund</a:t>
                      </a:r>
                      <a:endParaRPr lang="en-AU" sz="90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Long equities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2.2%</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LHC Capital</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a:solidFill>
                            <a:srgbClr val="000000"/>
                          </a:solidFill>
                          <a:effectLst/>
                          <a:latin typeface="Arial"/>
                          <a:ea typeface="Times New Roman"/>
                          <a:cs typeface="Arial"/>
                        </a:rPr>
                        <a:t>LHC Capital Australia High Conviction Fund</a:t>
                      </a:r>
                      <a:endParaRPr lang="en-AU" sz="90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Absolute bias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2.0%</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Centennial Asset Management</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a:solidFill>
                            <a:srgbClr val="000000"/>
                          </a:solidFill>
                          <a:effectLst/>
                          <a:latin typeface="Arial"/>
                          <a:ea typeface="Times New Roman"/>
                          <a:cs typeface="Arial"/>
                        </a:rPr>
                        <a:t>The Level 18 Fund</a:t>
                      </a:r>
                      <a:endParaRPr lang="en-AU" sz="90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Absolute bias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1.7%</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err="1">
                          <a:solidFill>
                            <a:srgbClr val="000000"/>
                          </a:solidFill>
                          <a:effectLst/>
                          <a:latin typeface="+mj-lt"/>
                          <a:ea typeface="Times New Roman"/>
                          <a:cs typeface="Arial"/>
                        </a:rPr>
                        <a:t>Smallco</a:t>
                      </a:r>
                      <a:r>
                        <a:rPr lang="en-AU" sz="900" b="1" dirty="0">
                          <a:solidFill>
                            <a:srgbClr val="000000"/>
                          </a:solidFill>
                          <a:effectLst/>
                          <a:latin typeface="+mj-lt"/>
                          <a:ea typeface="Times New Roman"/>
                          <a:cs typeface="Arial"/>
                        </a:rPr>
                        <a:t> Investment Manager </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a:solidFill>
                            <a:srgbClr val="000000"/>
                          </a:solidFill>
                          <a:effectLst/>
                          <a:latin typeface="Arial"/>
                          <a:ea typeface="Times New Roman"/>
                          <a:cs typeface="Arial"/>
                        </a:rPr>
                        <a:t>Smallco Broadcap Fund</a:t>
                      </a:r>
                      <a:endParaRPr lang="en-AU" sz="90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Long equities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1.6%</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rgbClr val="000000"/>
                          </a:solidFill>
                          <a:effectLst/>
                          <a:latin typeface="+mj-lt"/>
                          <a:ea typeface="Times New Roman"/>
                          <a:cs typeface="Arial"/>
                        </a:rPr>
                        <a:t>Lanyon Asset Management </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a:solidFill>
                            <a:srgbClr val="000000"/>
                          </a:solidFill>
                          <a:effectLst/>
                          <a:latin typeface="Arial"/>
                          <a:ea typeface="Times New Roman"/>
                          <a:cs typeface="Arial"/>
                        </a:rPr>
                        <a:t>Lanyon Australian Value Fund</a:t>
                      </a:r>
                      <a:endParaRPr lang="en-AU" sz="90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Absolute bias</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1.1%</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err="1">
                          <a:solidFill>
                            <a:srgbClr val="000000"/>
                          </a:solidFill>
                          <a:effectLst/>
                          <a:latin typeface="+mj-lt"/>
                          <a:ea typeface="Times New Roman"/>
                          <a:cs typeface="Arial"/>
                        </a:rPr>
                        <a:t>Qato</a:t>
                      </a:r>
                      <a:r>
                        <a:rPr lang="en-AU" sz="900" b="1" dirty="0">
                          <a:solidFill>
                            <a:srgbClr val="000000"/>
                          </a:solidFill>
                          <a:effectLst/>
                          <a:latin typeface="+mj-lt"/>
                          <a:ea typeface="Times New Roman"/>
                          <a:cs typeface="Arial"/>
                        </a:rPr>
                        <a:t> Capital</a:t>
                      </a:r>
                      <a:endParaRPr lang="en-AU" sz="900" b="1" dirty="0">
                        <a:effectLst/>
                        <a:latin typeface="+mj-lt"/>
                        <a:ea typeface="MS PGothic"/>
                        <a:cs typeface="Times New Roman"/>
                      </a:endParaRPr>
                    </a:p>
                  </a:txBody>
                  <a:tcPr marL="68580" marR="68580" marT="0" marB="0" anchor="ctr">
                    <a:lnL w="12700" cmpd="sng">
                      <a:noFill/>
                    </a:lnL>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spcAft>
                          <a:spcPts val="0"/>
                        </a:spcAft>
                      </a:pPr>
                      <a:r>
                        <a:rPr lang="en-AU" sz="900" dirty="0" err="1">
                          <a:solidFill>
                            <a:srgbClr val="000000"/>
                          </a:solidFill>
                          <a:effectLst/>
                          <a:latin typeface="Arial"/>
                          <a:ea typeface="Times New Roman"/>
                          <a:cs typeface="Arial"/>
                        </a:rPr>
                        <a:t>Qato</a:t>
                      </a:r>
                      <a:r>
                        <a:rPr lang="en-AU" sz="900" dirty="0">
                          <a:solidFill>
                            <a:srgbClr val="000000"/>
                          </a:solidFill>
                          <a:effectLst/>
                          <a:latin typeface="Arial"/>
                          <a:ea typeface="Times New Roman"/>
                          <a:cs typeface="Arial"/>
                        </a:rPr>
                        <a:t> Capital Market Neutral L/S Fund</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dirty="0">
                          <a:solidFill>
                            <a:srgbClr val="000000"/>
                          </a:solidFill>
                          <a:effectLst/>
                          <a:latin typeface="Arial"/>
                          <a:ea typeface="Times New Roman"/>
                          <a:cs typeface="Arial"/>
                        </a:rPr>
                        <a:t>Market neutral</a:t>
                      </a:r>
                      <a:endParaRPr lang="en-AU" sz="900" dirty="0">
                        <a:effectLst/>
                        <a:latin typeface="Arial"/>
                        <a:ea typeface="MS PGothic"/>
                        <a:cs typeface="Times New Roman"/>
                      </a:endParaRPr>
                    </a:p>
                  </a:txBody>
                  <a:tcPr marL="68580" marR="68580" marT="0" marB="0" anchor="ct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0.6%</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6350" cap="flat" cmpd="sng" algn="ctr">
                      <a:solidFill>
                        <a:srgbClr val="0098EC"/>
                      </a:solidFill>
                      <a:prstDash val="solid"/>
                      <a:round/>
                      <a:headEnd type="none" w="med" len="med"/>
                      <a:tailEnd type="none" w="med" len="med"/>
                    </a:lnB>
                    <a:solidFill>
                      <a:schemeClr val="accent3">
                        <a:lumMod val="20000"/>
                        <a:lumOff val="80000"/>
                      </a:schemeClr>
                    </a:solidFill>
                  </a:tcPr>
                </a:tc>
              </a:tr>
              <a:tr h="235180">
                <a:tc>
                  <a:txBody>
                    <a:bodyPr/>
                    <a:lstStyle/>
                    <a:p>
                      <a:pPr>
                        <a:spcAft>
                          <a:spcPts val="0"/>
                        </a:spcAft>
                      </a:pPr>
                      <a:r>
                        <a:rPr lang="en-AU" sz="900" b="1" dirty="0">
                          <a:solidFill>
                            <a:schemeClr val="accent1">
                              <a:lumMod val="50000"/>
                            </a:schemeClr>
                          </a:solidFill>
                          <a:effectLst/>
                          <a:latin typeface="+mj-lt"/>
                        </a:rPr>
                        <a:t> </a:t>
                      </a:r>
                      <a:endParaRPr lang="en-AU" sz="900" b="1" dirty="0">
                        <a:solidFill>
                          <a:schemeClr val="accent1">
                            <a:lumMod val="50000"/>
                          </a:schemeClr>
                        </a:solidFill>
                        <a:effectLst/>
                        <a:latin typeface="+mj-lt"/>
                        <a:ea typeface="MS PGothic"/>
                        <a:cs typeface="Times New Roman"/>
                      </a:endParaRPr>
                    </a:p>
                  </a:txBody>
                  <a:tcPr marL="0" anchor="ctr">
                    <a:lnL w="12700" cmpd="sng">
                      <a:noFill/>
                    </a:lnL>
                    <a:lnT w="6350" cap="flat" cmpd="sng" algn="ctr">
                      <a:solidFill>
                        <a:srgbClr val="0098EC"/>
                      </a:solidFill>
                      <a:prstDash val="solid"/>
                      <a:round/>
                      <a:headEnd type="none" w="med" len="med"/>
                      <a:tailEnd type="none" w="med" len="med"/>
                    </a:lnT>
                    <a:lnB w="12700" cap="flat" cmpd="sng" algn="ctr">
                      <a:solidFill>
                        <a:srgbClr val="0098EC"/>
                      </a:solidFill>
                      <a:prstDash val="solid"/>
                      <a:round/>
                      <a:headEnd type="none" w="med" len="med"/>
                      <a:tailEnd type="none" w="med" len="med"/>
                    </a:lnB>
                  </a:tcPr>
                </a:tc>
                <a:tc>
                  <a:txBody>
                    <a:bodyPr/>
                    <a:lstStyle/>
                    <a:p>
                      <a:pPr>
                        <a:spcAft>
                          <a:spcPts val="0"/>
                        </a:spcAft>
                      </a:pPr>
                      <a:r>
                        <a:rPr lang="en-AU" sz="900" kern="1200" dirty="0">
                          <a:solidFill>
                            <a:schemeClr val="accent1">
                              <a:lumMod val="50000"/>
                            </a:schemeClr>
                          </a:solidFill>
                          <a:effectLst/>
                          <a:latin typeface="+mn-lt"/>
                          <a:ea typeface="+mn-ea"/>
                          <a:cs typeface="+mn-cs"/>
                        </a:rPr>
                        <a:t>Cash and Term Deposits</a:t>
                      </a:r>
                    </a:p>
                  </a:txBody>
                  <a:tcPr marL="68580" marR="68580" marT="0" marB="0" anchor="ctr">
                    <a:lnT w="6350" cap="flat" cmpd="sng" algn="ctr">
                      <a:solidFill>
                        <a:srgbClr val="0098EC"/>
                      </a:solidFill>
                      <a:prstDash val="solid"/>
                      <a:round/>
                      <a:headEnd type="none" w="med" len="med"/>
                      <a:tailEnd type="none" w="med" len="med"/>
                    </a:lnT>
                    <a:lnB w="12700" cap="flat" cmpd="sng" algn="ctr">
                      <a:solidFill>
                        <a:srgbClr val="0098EC"/>
                      </a:solidFill>
                      <a:prstDash val="solid"/>
                      <a:round/>
                      <a:headEnd type="none" w="med" len="med"/>
                      <a:tailEnd type="none" w="med" len="med"/>
                    </a:lnB>
                  </a:tcPr>
                </a:tc>
                <a:tc>
                  <a:txBody>
                    <a:bodyPr/>
                    <a:lstStyle/>
                    <a:p>
                      <a:pPr algn="ctr">
                        <a:spcAft>
                          <a:spcPts val="0"/>
                        </a:spcAft>
                      </a:pPr>
                      <a:r>
                        <a:rPr lang="en-AU" sz="900" kern="1200" dirty="0">
                          <a:solidFill>
                            <a:schemeClr val="accent1">
                              <a:lumMod val="50000"/>
                            </a:schemeClr>
                          </a:solidFill>
                          <a:effectLst/>
                          <a:latin typeface="+mn-lt"/>
                          <a:ea typeface="+mn-ea"/>
                          <a:cs typeface="+mn-cs"/>
                        </a:rPr>
                        <a:t>Cash</a:t>
                      </a:r>
                    </a:p>
                  </a:txBody>
                  <a:tcPr marL="68580" marR="68580" marT="0" marB="0" anchor="ctr">
                    <a:lnT w="6350" cap="flat" cmpd="sng" algn="ctr">
                      <a:solidFill>
                        <a:srgbClr val="0098EC"/>
                      </a:solidFill>
                      <a:prstDash val="solid"/>
                      <a:round/>
                      <a:headEnd type="none" w="med" len="med"/>
                      <a:tailEnd type="none" w="med" len="med"/>
                    </a:lnT>
                    <a:lnB w="12700" cap="flat" cmpd="sng" algn="ctr">
                      <a:solidFill>
                        <a:srgbClr val="0098EC"/>
                      </a:solidFill>
                      <a:prstDash val="solid"/>
                      <a:round/>
                      <a:headEnd type="none" w="med" len="med"/>
                      <a:tailEnd type="none" w="med" len="med"/>
                    </a:lnB>
                  </a:tcPr>
                </a:tc>
                <a:tc>
                  <a:txBody>
                    <a:bodyPr/>
                    <a:lstStyle/>
                    <a:p>
                      <a:pPr algn="ctr">
                        <a:spcAft>
                          <a:spcPts val="0"/>
                        </a:spcAft>
                      </a:pPr>
                      <a:r>
                        <a:rPr lang="en-AU" sz="900" b="1" dirty="0">
                          <a:solidFill>
                            <a:schemeClr val="accent2"/>
                          </a:solidFill>
                          <a:effectLst/>
                          <a:latin typeface="Arial"/>
                          <a:ea typeface="Times New Roman"/>
                          <a:cs typeface="Arial"/>
                        </a:rPr>
                        <a:t>26.5%</a:t>
                      </a:r>
                      <a:endParaRPr lang="en-AU" sz="900" b="1" dirty="0">
                        <a:solidFill>
                          <a:schemeClr val="accent2"/>
                        </a:solidFill>
                        <a:effectLst/>
                        <a:latin typeface="Arial"/>
                        <a:ea typeface="MS PGothic"/>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rgbClr val="0098EC"/>
                      </a:solidFill>
                      <a:prstDash val="solid"/>
                      <a:round/>
                      <a:headEnd type="none" w="med" len="med"/>
                      <a:tailEnd type="none" w="med" len="med"/>
                    </a:lnT>
                    <a:lnB w="12700" cap="flat" cmpd="sng" algn="ctr">
                      <a:solidFill>
                        <a:srgbClr val="0098EC"/>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3930271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2537960"/>
            <a:ext cx="3992335" cy="3185204"/>
          </a:xfrm>
          <a:ln w="28575" cmpd="sng">
            <a:solidFill>
              <a:srgbClr val="0098EC"/>
            </a:solidFill>
          </a:ln>
        </p:spPr>
        <p:txBody>
          <a:bodyPr lIns="180000" rIns="180000" anchor="ctr"/>
          <a:lstStyle/>
          <a:p>
            <a:pPr marL="0" lvl="0" indent="0" algn="ctr"/>
            <a:r>
              <a:rPr lang="en-AU" sz="3600" dirty="0">
                <a:latin typeface="Arial"/>
                <a:cs typeface="Arial"/>
              </a:rPr>
              <a:t>$179,768,729</a:t>
            </a:r>
          </a:p>
          <a:p>
            <a:pPr marL="0" lvl="0" indent="0" algn="ctr"/>
            <a:r>
              <a:rPr lang="en-AU" dirty="0" smtClean="0">
                <a:solidFill>
                  <a:schemeClr val="accent1"/>
                </a:solidFill>
                <a:latin typeface="Arial" charset="0"/>
                <a:ea typeface="Geneva" charset="0"/>
                <a:cs typeface="ＭＳ Ｐゴシック" charset="0"/>
              </a:rPr>
              <a:t>RAISED</a:t>
            </a:r>
            <a:endParaRPr lang="en-AU" dirty="0">
              <a:solidFill>
                <a:schemeClr val="accent1"/>
              </a:solidFill>
              <a:latin typeface="Arial" charset="0"/>
              <a:ea typeface="Geneva" charset="0"/>
              <a:cs typeface="ＭＳ Ｐゴシック" charset="0"/>
            </a:endParaRPr>
          </a:p>
        </p:txBody>
      </p:sp>
      <p:sp>
        <p:nvSpPr>
          <p:cNvPr id="7" name="Rectangle 6"/>
          <p:cNvSpPr/>
          <p:nvPr/>
        </p:nvSpPr>
        <p:spPr>
          <a:xfrm>
            <a:off x="1975758" y="1485900"/>
            <a:ext cx="898072" cy="1485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FGX options</a:t>
            </a:r>
            <a:endParaRPr lang="en-US" dirty="0"/>
          </a:p>
        </p:txBody>
      </p:sp>
      <p:sp>
        <p:nvSpPr>
          <p:cNvPr id="8" name="Slide Number Placeholder 2"/>
          <p:cNvSpPr>
            <a:spLocks noGrp="1"/>
          </p:cNvSpPr>
          <p:nvPr>
            <p:ph type="sldNum" sz="quarter" idx="4"/>
          </p:nvPr>
        </p:nvSpPr>
        <p:spPr/>
        <p:txBody>
          <a:bodyPr/>
          <a:lstStyle/>
          <a:p>
            <a:fld id="{AEA9FD5F-EFF3-4963-9EAE-EF8F2BF85D6F}" type="slidenum">
              <a:rPr lang="en-AU" smtClean="0"/>
              <a:t>16</a:t>
            </a:fld>
            <a:endParaRPr lang="en-AU" dirty="0"/>
          </a:p>
        </p:txBody>
      </p:sp>
      <p:sp>
        <p:nvSpPr>
          <p:cNvPr id="5" name="Rectangle 4"/>
          <p:cNvSpPr/>
          <p:nvPr/>
        </p:nvSpPr>
        <p:spPr>
          <a:xfrm>
            <a:off x="4740716" y="2538630"/>
            <a:ext cx="3947429" cy="3184454"/>
          </a:xfrm>
          <a:prstGeom prst="rect">
            <a:avLst/>
          </a:prstGeom>
          <a:ln w="28575" cmpd="sng">
            <a:solidFill>
              <a:schemeClr val="accent1"/>
            </a:solidFill>
          </a:ln>
        </p:spPr>
        <p:txBody>
          <a:bodyPr wrap="square" lIns="180000" rIns="180000" anchor="ctr">
            <a:noAutofit/>
          </a:bodyPr>
          <a:lstStyle/>
          <a:p>
            <a:pPr algn="ctr"/>
            <a:r>
              <a:rPr lang="en-AU" sz="3600" b="1" dirty="0" smtClean="0">
                <a:solidFill>
                  <a:schemeClr val="accent2"/>
                </a:solidFill>
                <a:latin typeface="Arial"/>
                <a:ea typeface="ＭＳ Ｐゴシック" charset="0"/>
                <a:cs typeface="Arial"/>
              </a:rPr>
              <a:t>89.9%</a:t>
            </a:r>
            <a:r>
              <a:rPr lang="en-AU" dirty="0" smtClean="0">
                <a:solidFill>
                  <a:schemeClr val="accent1"/>
                </a:solidFill>
              </a:rPr>
              <a:t/>
            </a:r>
            <a:br>
              <a:rPr lang="en-AU" dirty="0" smtClean="0">
                <a:solidFill>
                  <a:schemeClr val="accent1"/>
                </a:solidFill>
              </a:rPr>
            </a:br>
            <a:r>
              <a:rPr lang="en-AU" b="1" dirty="0" smtClean="0">
                <a:solidFill>
                  <a:schemeClr val="accent1"/>
                </a:solidFill>
              </a:rPr>
              <a:t>OPTIONS EXERCISED</a:t>
            </a:r>
          </a:p>
          <a:p>
            <a:pPr algn="ctr"/>
            <a:endParaRPr lang="en-AU" dirty="0" smtClean="0">
              <a:solidFill>
                <a:schemeClr val="accent1"/>
              </a:solidFill>
            </a:endParaRPr>
          </a:p>
          <a:p>
            <a:pPr algn="ctr"/>
            <a:r>
              <a:rPr lang="en-AU" sz="2800" b="1" dirty="0" smtClean="0">
                <a:solidFill>
                  <a:schemeClr val="accent2"/>
                </a:solidFill>
                <a:latin typeface="Arial"/>
                <a:ea typeface="ＭＳ Ｐゴシック" charset="0"/>
                <a:cs typeface="Arial"/>
              </a:rPr>
              <a:t>163,426,117</a:t>
            </a:r>
          </a:p>
          <a:p>
            <a:pPr algn="ctr"/>
            <a:r>
              <a:rPr lang="en-AU" b="1" dirty="0" smtClean="0">
                <a:solidFill>
                  <a:schemeClr val="accent1"/>
                </a:solidFill>
              </a:rPr>
              <a:t>TOTAL OPTIONS</a:t>
            </a:r>
            <a:endParaRPr lang="en-AU" b="1" dirty="0">
              <a:solidFill>
                <a:schemeClr val="accent1"/>
              </a:solidFill>
            </a:endParaRPr>
          </a:p>
        </p:txBody>
      </p:sp>
      <p:sp>
        <p:nvSpPr>
          <p:cNvPr id="6" name="Title 1"/>
          <p:cNvSpPr txBox="1">
            <a:spLocks/>
          </p:cNvSpPr>
          <p:nvPr/>
        </p:nvSpPr>
        <p:spPr bwMode="auto">
          <a:xfrm>
            <a:off x="457200" y="373063"/>
            <a:ext cx="6096000" cy="20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000" kern="1200">
                <a:solidFill>
                  <a:schemeClr val="bg1"/>
                </a:solidFill>
                <a:latin typeface="+mj-lt"/>
                <a:ea typeface="ＭＳ Ｐゴシック" charset="0"/>
                <a:cs typeface="Georgia"/>
              </a:defRPr>
            </a:lvl1pPr>
            <a:lvl2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2pPr>
            <a:lvl3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3pPr>
            <a:lvl4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4pPr>
            <a:lvl5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5pPr>
            <a:lvl6pPr marL="457200" algn="l" defTabSz="457200" rtl="0" eaLnBrk="1" fontAlgn="base" hangingPunct="1">
              <a:spcBef>
                <a:spcPct val="0"/>
              </a:spcBef>
              <a:spcAft>
                <a:spcPct val="0"/>
              </a:spcAft>
              <a:defRPr sz="2800">
                <a:solidFill>
                  <a:srgbClr val="256DB2"/>
                </a:solidFill>
                <a:latin typeface="Adobe Garamond Pro" charset="0"/>
                <a:ea typeface="ＭＳ Ｐゴシック" charset="0"/>
              </a:defRPr>
            </a:lvl6pPr>
            <a:lvl7pPr marL="914400" algn="l" defTabSz="457200" rtl="0" eaLnBrk="1" fontAlgn="base" hangingPunct="1">
              <a:spcBef>
                <a:spcPct val="0"/>
              </a:spcBef>
              <a:spcAft>
                <a:spcPct val="0"/>
              </a:spcAft>
              <a:defRPr sz="2800">
                <a:solidFill>
                  <a:srgbClr val="256DB2"/>
                </a:solidFill>
                <a:latin typeface="Adobe Garamond Pro" charset="0"/>
                <a:ea typeface="ＭＳ Ｐゴシック" charset="0"/>
              </a:defRPr>
            </a:lvl7pPr>
            <a:lvl8pPr marL="1371600" algn="l" defTabSz="457200" rtl="0" eaLnBrk="1" fontAlgn="base" hangingPunct="1">
              <a:spcBef>
                <a:spcPct val="0"/>
              </a:spcBef>
              <a:spcAft>
                <a:spcPct val="0"/>
              </a:spcAft>
              <a:defRPr sz="2800">
                <a:solidFill>
                  <a:srgbClr val="256DB2"/>
                </a:solidFill>
                <a:latin typeface="Adobe Garamond Pro" charset="0"/>
                <a:ea typeface="ＭＳ Ｐゴシック" charset="0"/>
              </a:defRPr>
            </a:lvl8pPr>
            <a:lvl9pPr marL="1828800" algn="l" defTabSz="457200" rtl="0" eaLnBrk="1" fontAlgn="base" hangingPunct="1">
              <a:spcBef>
                <a:spcPct val="0"/>
              </a:spcBef>
              <a:spcAft>
                <a:spcPct val="0"/>
              </a:spcAft>
              <a:defRPr sz="2800">
                <a:solidFill>
                  <a:srgbClr val="256DB2"/>
                </a:solidFill>
                <a:latin typeface="Adobe Garamond Pro" charset="0"/>
                <a:ea typeface="ＭＳ Ｐゴシック" charset="0"/>
              </a:defRPr>
            </a:lvl9pPr>
          </a:lstStyle>
          <a:p>
            <a:endParaRPr lang="en-AU" sz="1200" dirty="0"/>
          </a:p>
        </p:txBody>
      </p:sp>
      <p:sp>
        <p:nvSpPr>
          <p:cNvPr id="9" name="Rectangle 8"/>
          <p:cNvSpPr/>
          <p:nvPr/>
        </p:nvSpPr>
        <p:spPr>
          <a:xfrm>
            <a:off x="6090557" y="1478825"/>
            <a:ext cx="1355272" cy="1485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4957" y="1657439"/>
            <a:ext cx="1182157" cy="118215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9307" y="1650364"/>
            <a:ext cx="1182157" cy="1182157"/>
          </a:xfrm>
          <a:prstGeom prst="rect">
            <a:avLst/>
          </a:prstGeom>
        </p:spPr>
      </p:pic>
    </p:spTree>
    <p:extLst>
      <p:ext uri="{BB962C8B-B14F-4D97-AF65-F5344CB8AC3E}">
        <p14:creationId xmlns:p14="http://schemas.microsoft.com/office/powerpoint/2010/main" val="3268513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86"/>
            <a:ext cx="6096000" cy="577400"/>
          </a:xfrm>
        </p:spPr>
        <p:txBody>
          <a:bodyPr/>
          <a:lstStyle/>
          <a:p>
            <a:r>
              <a:rPr lang="en-AU" sz="1400" b="0" dirty="0"/>
              <a:t>FY16</a:t>
            </a:r>
            <a:r>
              <a:rPr lang="en-AU" dirty="0"/>
              <a:t> </a:t>
            </a:r>
            <a:br>
              <a:rPr lang="en-AU" dirty="0"/>
            </a:br>
            <a:r>
              <a:rPr lang="en-AU" dirty="0"/>
              <a:t>FGX impact on children and youth at risk</a:t>
            </a:r>
          </a:p>
        </p:txBody>
      </p:sp>
      <p:sp>
        <p:nvSpPr>
          <p:cNvPr id="3" name="Slide Number Placeholder 2"/>
          <p:cNvSpPr>
            <a:spLocks noGrp="1"/>
          </p:cNvSpPr>
          <p:nvPr>
            <p:ph type="sldNum" sz="quarter" idx="4"/>
          </p:nvPr>
        </p:nvSpPr>
        <p:spPr/>
        <p:txBody>
          <a:bodyPr/>
          <a:lstStyle/>
          <a:p>
            <a:fld id="{AEA9FD5F-EFF3-4963-9EAE-EF8F2BF85D6F}" type="slidenum">
              <a:rPr lang="en-AU" smtClean="0"/>
              <a:t>17</a:t>
            </a:fld>
            <a:endParaRPr lang="en-AU"/>
          </a:p>
        </p:txBody>
      </p:sp>
      <p:graphicFrame>
        <p:nvGraphicFramePr>
          <p:cNvPr id="7" name="Table 6"/>
          <p:cNvGraphicFramePr>
            <a:graphicFrameLocks noGrp="1"/>
          </p:cNvGraphicFramePr>
          <p:nvPr>
            <p:extLst>
              <p:ext uri="{D42A27DB-BD31-4B8C-83A1-F6EECF244321}">
                <p14:modId xmlns:p14="http://schemas.microsoft.com/office/powerpoint/2010/main" val="470851035"/>
              </p:ext>
            </p:extLst>
          </p:nvPr>
        </p:nvGraphicFramePr>
        <p:xfrm>
          <a:off x="529201" y="2059199"/>
          <a:ext cx="8096400" cy="3751200"/>
        </p:xfrm>
        <a:graphic>
          <a:graphicData uri="http://schemas.openxmlformats.org/drawingml/2006/table">
            <a:tbl>
              <a:tblPr firstRow="1" bandRow="1">
                <a:tableStyleId>{5C22544A-7EE6-4342-B048-85BDC9FD1C3A}</a:tableStyleId>
              </a:tblPr>
              <a:tblGrid>
                <a:gridCol w="1104218"/>
                <a:gridCol w="1721781"/>
                <a:gridCol w="1049293"/>
                <a:gridCol w="570708"/>
                <a:gridCol w="993599"/>
                <a:gridCol w="1548000"/>
                <a:gridCol w="1108801"/>
              </a:tblGrid>
              <a:tr h="1250400">
                <a:tc>
                  <a:txBody>
                    <a:bodyPr/>
                    <a:lstStyle/>
                    <a:p>
                      <a:endParaRPr lang="en-US" sz="1200" b="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accent2"/>
                          </a:solidFill>
                          <a:effectLst/>
                          <a:latin typeface="+mn-lt"/>
                          <a:ea typeface="+mn-ea"/>
                          <a:cs typeface="+mn-cs"/>
                        </a:rPr>
                        <a:t>Therapy services for almost 100 </a:t>
                      </a:r>
                      <a:r>
                        <a:rPr lang="en-AU" sz="1200" b="0" kern="1200" dirty="0">
                          <a:solidFill>
                            <a:schemeClr val="tx1">
                              <a:lumMod val="50000"/>
                              <a:lumOff val="50000"/>
                            </a:schemeClr>
                          </a:solidFill>
                          <a:effectLst/>
                          <a:latin typeface="+mn-lt"/>
                          <a:ea typeface="+mn-ea"/>
                          <a:cs typeface="+mn-cs"/>
                        </a:rPr>
                        <a:t>neglected and abused </a:t>
                      </a:r>
                      <a:r>
                        <a:rPr lang="en-AU" sz="1200" b="0" kern="1200" dirty="0" smtClean="0">
                          <a:solidFill>
                            <a:schemeClr val="tx1">
                              <a:lumMod val="50000"/>
                              <a:lumOff val="50000"/>
                            </a:schemeClr>
                          </a:solidFill>
                          <a:effectLst/>
                          <a:latin typeface="+mn-lt"/>
                          <a:ea typeface="+mn-ea"/>
                          <a:cs typeface="+mn-cs"/>
                        </a:rPr>
                        <a:t>children</a:t>
                      </a:r>
                      <a:endParaRPr lang="en-US" sz="1200" b="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c>
                  <a:txBody>
                    <a:bodyPr/>
                    <a:lstStyle/>
                    <a:p>
                      <a:endParaRPr lang="en-US"/>
                    </a:p>
                  </a:txBody>
                  <a:tcPr marL="0" anchor="ctr">
                    <a:noFill/>
                  </a:tcPr>
                </a:tc>
                <a:tc>
                  <a:txBody>
                    <a:bodyPr/>
                    <a:lstStyle/>
                    <a:p>
                      <a:endParaRPr lang="en-US" sz="1200" b="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accent2"/>
                          </a:solidFill>
                          <a:effectLst/>
                          <a:latin typeface="+mn-lt"/>
                          <a:ea typeface="+mn-ea"/>
                          <a:cs typeface="+mn-cs"/>
                        </a:rPr>
                        <a:t>Two specialised nurses </a:t>
                      </a:r>
                      <a:r>
                        <a:rPr lang="en-AU" sz="1200" b="0" kern="1200" dirty="0">
                          <a:solidFill>
                            <a:schemeClr val="tx1">
                              <a:lumMod val="50000"/>
                              <a:lumOff val="50000"/>
                            </a:schemeClr>
                          </a:solidFill>
                          <a:effectLst/>
                          <a:latin typeface="+mn-lt"/>
                          <a:ea typeface="+mn-ea"/>
                          <a:cs typeface="+mn-cs"/>
                        </a:rPr>
                        <a:t>employed in </a:t>
                      </a:r>
                      <a:r>
                        <a:rPr lang="en-AU" sz="1200" b="0" kern="1200" dirty="0" smtClean="0">
                          <a:solidFill>
                            <a:schemeClr val="tx1">
                              <a:lumMod val="50000"/>
                              <a:lumOff val="50000"/>
                            </a:schemeClr>
                          </a:solidFill>
                          <a:effectLst/>
                          <a:latin typeface="+mn-lt"/>
                          <a:ea typeface="+mn-ea"/>
                          <a:cs typeface="+mn-cs"/>
                        </a:rPr>
                        <a:t>to </a:t>
                      </a:r>
                      <a:r>
                        <a:rPr lang="en-AU" sz="1200" b="0" kern="1200" dirty="0">
                          <a:solidFill>
                            <a:schemeClr val="tx1">
                              <a:lumMod val="50000"/>
                              <a:lumOff val="50000"/>
                            </a:schemeClr>
                          </a:solidFill>
                          <a:effectLst/>
                          <a:latin typeface="+mn-lt"/>
                          <a:ea typeface="+mn-ea"/>
                          <a:cs typeface="+mn-cs"/>
                        </a:rPr>
                        <a:t>meet family needs in non-government funded </a:t>
                      </a:r>
                      <a:r>
                        <a:rPr lang="en-AU" sz="1200" b="0" kern="1200" dirty="0" smtClean="0">
                          <a:solidFill>
                            <a:schemeClr val="tx1">
                              <a:lumMod val="50000"/>
                              <a:lumOff val="50000"/>
                            </a:schemeClr>
                          </a:solidFill>
                          <a:effectLst/>
                          <a:latin typeface="+mn-lt"/>
                          <a:ea typeface="+mn-ea"/>
                          <a:cs typeface="+mn-cs"/>
                        </a:rPr>
                        <a:t>areas</a:t>
                      </a:r>
                      <a:r>
                        <a:rPr lang="en-US" sz="1200" b="0" dirty="0" smtClean="0">
                          <a:solidFill>
                            <a:schemeClr val="tx1">
                              <a:lumMod val="50000"/>
                              <a:lumOff val="50000"/>
                            </a:schemeClr>
                          </a:solidFill>
                          <a:effectLst/>
                        </a:rPr>
                        <a:t> </a:t>
                      </a:r>
                      <a:endParaRPr lang="en-US" sz="1200" b="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r>
              <a:tr h="1250400">
                <a:tc gridSpan="2">
                  <a:txBody>
                    <a:bodyPr/>
                    <a:lstStyle/>
                    <a:p>
                      <a:r>
                        <a:rPr lang="en-AU" sz="1200" b="1" kern="1200" dirty="0">
                          <a:solidFill>
                            <a:schemeClr val="accent2"/>
                          </a:solidFill>
                          <a:effectLst/>
                          <a:latin typeface="+mn-lt"/>
                          <a:ea typeface="+mn-ea"/>
                          <a:cs typeface="+mn-cs"/>
                        </a:rPr>
                        <a:t>Four specialist music teachers</a:t>
                      </a:r>
                      <a:r>
                        <a:rPr lang="en-AU" sz="1200" kern="1200" dirty="0">
                          <a:solidFill>
                            <a:schemeClr val="accent2"/>
                          </a:solidFill>
                          <a:effectLst/>
                          <a:latin typeface="+mn-lt"/>
                          <a:ea typeface="+mn-ea"/>
                          <a:cs typeface="+mn-cs"/>
                        </a:rPr>
                        <a:t> </a:t>
                      </a:r>
                      <a:r>
                        <a:rPr lang="en-AU" sz="1200" kern="1200" dirty="0">
                          <a:solidFill>
                            <a:schemeClr val="tx1">
                              <a:lumMod val="50000"/>
                              <a:lumOff val="50000"/>
                            </a:schemeClr>
                          </a:solidFill>
                          <a:effectLst/>
                          <a:latin typeface="+mn-lt"/>
                          <a:ea typeface="+mn-ea"/>
                          <a:cs typeface="+mn-cs"/>
                        </a:rPr>
                        <a:t>employed for over 1,500 disadvantaged </a:t>
                      </a:r>
                      <a:r>
                        <a:rPr lang="en-AU" sz="1200" kern="1200" dirty="0" smtClean="0">
                          <a:solidFill>
                            <a:schemeClr val="tx1">
                              <a:lumMod val="50000"/>
                              <a:lumOff val="50000"/>
                            </a:schemeClr>
                          </a:solidFill>
                          <a:effectLst/>
                          <a:latin typeface="+mn-lt"/>
                          <a:ea typeface="+mn-ea"/>
                          <a:cs typeface="+mn-cs"/>
                        </a:rPr>
                        <a:t>children</a:t>
                      </a:r>
                      <a:endParaRPr lang="en-US" sz="120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c>
                  <a:txBody>
                    <a:bodyPr/>
                    <a:lstStyle/>
                    <a:p>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a:p>
                  </a:txBody>
                  <a:tcPr marL="0" anchor="ctr">
                    <a:noFill/>
                  </a:tcPr>
                </a:tc>
                <a:tc gridSpan="2">
                  <a:txBody>
                    <a:bodyPr/>
                    <a:lstStyle/>
                    <a:p>
                      <a:r>
                        <a:rPr lang="en-AU" sz="1200" b="1" kern="1200" dirty="0">
                          <a:solidFill>
                            <a:schemeClr val="accent2"/>
                          </a:solidFill>
                          <a:effectLst/>
                          <a:latin typeface="+mn-lt"/>
                          <a:ea typeface="+mn-ea"/>
                          <a:cs typeface="+mn-cs"/>
                        </a:rPr>
                        <a:t>Five community events</a:t>
                      </a:r>
                      <a:r>
                        <a:rPr lang="en-AU" sz="1200" kern="1200" dirty="0">
                          <a:solidFill>
                            <a:schemeClr val="tx1">
                              <a:lumMod val="50000"/>
                              <a:lumOff val="50000"/>
                            </a:schemeClr>
                          </a:solidFill>
                          <a:effectLst/>
                          <a:latin typeface="+mn-lt"/>
                          <a:ea typeface="+mn-ea"/>
                          <a:cs typeface="+mn-cs"/>
                        </a:rPr>
                        <a:t> for </a:t>
                      </a:r>
                      <a:br>
                        <a:rPr lang="en-AU" sz="1200" kern="1200" dirty="0">
                          <a:solidFill>
                            <a:schemeClr val="tx1">
                              <a:lumMod val="50000"/>
                              <a:lumOff val="50000"/>
                            </a:schemeClr>
                          </a:solidFill>
                          <a:effectLst/>
                          <a:latin typeface="+mn-lt"/>
                          <a:ea typeface="+mn-ea"/>
                          <a:cs typeface="+mn-cs"/>
                        </a:rPr>
                      </a:br>
                      <a:r>
                        <a:rPr lang="en-AU" sz="1200" kern="1200" dirty="0">
                          <a:solidFill>
                            <a:schemeClr val="tx1">
                              <a:lumMod val="50000"/>
                              <a:lumOff val="50000"/>
                            </a:schemeClr>
                          </a:solidFill>
                          <a:effectLst/>
                          <a:latin typeface="+mn-lt"/>
                          <a:ea typeface="+mn-ea"/>
                          <a:cs typeface="+mn-cs"/>
                        </a:rPr>
                        <a:t>children living with </a:t>
                      </a:r>
                      <a:r>
                        <a:rPr lang="en-AU" sz="1200" kern="1200" dirty="0" smtClean="0">
                          <a:solidFill>
                            <a:schemeClr val="tx1">
                              <a:lumMod val="50000"/>
                              <a:lumOff val="50000"/>
                            </a:schemeClr>
                          </a:solidFill>
                          <a:effectLst/>
                          <a:latin typeface="+mn-lt"/>
                          <a:ea typeface="+mn-ea"/>
                          <a:cs typeface="+mn-cs"/>
                        </a:rPr>
                        <a:t>diabetes</a:t>
                      </a:r>
                      <a:r>
                        <a:rPr lang="en-US" sz="1200" dirty="0" smtClean="0">
                          <a:solidFill>
                            <a:schemeClr val="tx1">
                              <a:lumMod val="50000"/>
                              <a:lumOff val="50000"/>
                            </a:schemeClr>
                          </a:solidFill>
                          <a:effectLst/>
                        </a:rPr>
                        <a:t> </a:t>
                      </a:r>
                      <a:endParaRPr lang="en-US" sz="120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c>
                  <a:txBody>
                    <a:bodyPr/>
                    <a:lstStyle/>
                    <a:p>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1250400">
                <a:tc>
                  <a:txBody>
                    <a:bodyPr/>
                    <a:lstStyle/>
                    <a:p>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accent2"/>
                          </a:solidFill>
                          <a:effectLst/>
                          <a:latin typeface="+mn-lt"/>
                          <a:ea typeface="+mn-ea"/>
                          <a:cs typeface="+mn-cs"/>
                        </a:rPr>
                        <a:t>Scholarships for five indigenous students</a:t>
                      </a:r>
                      <a:r>
                        <a:rPr lang="en-AU" sz="1200" kern="1200" dirty="0">
                          <a:solidFill>
                            <a:schemeClr val="accent2"/>
                          </a:solidFill>
                          <a:effectLst/>
                          <a:latin typeface="+mn-lt"/>
                          <a:ea typeface="+mn-ea"/>
                          <a:cs typeface="+mn-cs"/>
                        </a:rPr>
                        <a:t> </a:t>
                      </a:r>
                      <a:r>
                        <a:rPr lang="en-AU" sz="1200" kern="1200" dirty="0">
                          <a:solidFill>
                            <a:schemeClr val="tx1">
                              <a:lumMod val="50000"/>
                              <a:lumOff val="50000"/>
                            </a:schemeClr>
                          </a:solidFill>
                          <a:effectLst/>
                          <a:latin typeface="+mn-lt"/>
                          <a:ea typeface="+mn-ea"/>
                          <a:cs typeface="+mn-cs"/>
                        </a:rPr>
                        <a:t>to attend leading Australian schools and </a:t>
                      </a:r>
                      <a:r>
                        <a:rPr lang="en-AU" sz="1200" kern="1200" dirty="0" smtClean="0">
                          <a:solidFill>
                            <a:schemeClr val="tx1">
                              <a:lumMod val="50000"/>
                              <a:lumOff val="50000"/>
                            </a:schemeClr>
                          </a:solidFill>
                          <a:effectLst/>
                          <a:latin typeface="+mn-lt"/>
                          <a:ea typeface="+mn-ea"/>
                          <a:cs typeface="+mn-cs"/>
                        </a:rPr>
                        <a:t>universities</a:t>
                      </a:r>
                      <a:endParaRPr lang="en-US" sz="120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c>
                  <a:txBody>
                    <a:bodyPr/>
                    <a:lstStyle/>
                    <a:p>
                      <a:endParaRPr lang="en-US"/>
                    </a:p>
                  </a:txBody>
                  <a:tcPr marL="0" anchor="ctr">
                    <a:noFill/>
                  </a:tcPr>
                </a:tc>
                <a:tc>
                  <a:txBody>
                    <a:bodyPr/>
                    <a:lstStyle/>
                    <a:p>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accent2"/>
                          </a:solidFill>
                          <a:effectLst/>
                          <a:latin typeface="+mn-lt"/>
                          <a:ea typeface="+mn-ea"/>
                          <a:cs typeface="+mn-cs"/>
                        </a:rPr>
                        <a:t>A new </a:t>
                      </a:r>
                      <a:r>
                        <a:rPr lang="en-AU" sz="1200" b="1" kern="1200" dirty="0" smtClean="0">
                          <a:solidFill>
                            <a:schemeClr val="accent2"/>
                          </a:solidFill>
                          <a:effectLst/>
                          <a:latin typeface="+mn-lt"/>
                          <a:ea typeface="+mn-ea"/>
                          <a:cs typeface="+mn-cs"/>
                        </a:rPr>
                        <a:t>school</a:t>
                      </a:r>
                      <a:r>
                        <a:rPr lang="en-AU" sz="1200" kern="1200" dirty="0">
                          <a:solidFill>
                            <a:schemeClr val="tx1">
                              <a:lumMod val="50000"/>
                              <a:lumOff val="50000"/>
                            </a:schemeClr>
                          </a:solidFill>
                          <a:effectLst/>
                          <a:latin typeface="+mn-lt"/>
                          <a:ea typeface="+mn-ea"/>
                          <a:cs typeface="+mn-cs"/>
                        </a:rPr>
                        <a:t/>
                      </a:r>
                      <a:br>
                        <a:rPr lang="en-AU" sz="1200" kern="1200" dirty="0">
                          <a:solidFill>
                            <a:schemeClr val="tx1">
                              <a:lumMod val="50000"/>
                              <a:lumOff val="50000"/>
                            </a:schemeClr>
                          </a:solidFill>
                          <a:effectLst/>
                          <a:latin typeface="+mn-lt"/>
                          <a:ea typeface="+mn-ea"/>
                          <a:cs typeface="+mn-cs"/>
                        </a:rPr>
                      </a:br>
                      <a:r>
                        <a:rPr lang="en-AU" sz="1200" kern="1200" dirty="0">
                          <a:solidFill>
                            <a:schemeClr val="tx1">
                              <a:lumMod val="50000"/>
                              <a:lumOff val="50000"/>
                            </a:schemeClr>
                          </a:solidFill>
                          <a:effectLst/>
                          <a:latin typeface="+mn-lt"/>
                          <a:ea typeface="+mn-ea"/>
                          <a:cs typeface="+mn-cs"/>
                        </a:rPr>
                        <a:t>for children and young people </a:t>
                      </a:r>
                      <a:br>
                        <a:rPr lang="en-AU" sz="1200" kern="1200" dirty="0">
                          <a:solidFill>
                            <a:schemeClr val="tx1">
                              <a:lumMod val="50000"/>
                              <a:lumOff val="50000"/>
                            </a:schemeClr>
                          </a:solidFill>
                          <a:effectLst/>
                          <a:latin typeface="+mn-lt"/>
                          <a:ea typeface="+mn-ea"/>
                          <a:cs typeface="+mn-cs"/>
                        </a:rPr>
                      </a:br>
                      <a:r>
                        <a:rPr lang="en-AU" sz="1200" kern="1200" dirty="0">
                          <a:solidFill>
                            <a:schemeClr val="tx1">
                              <a:lumMod val="50000"/>
                              <a:lumOff val="50000"/>
                            </a:schemeClr>
                          </a:solidFill>
                          <a:effectLst/>
                          <a:latin typeface="+mn-lt"/>
                          <a:ea typeface="+mn-ea"/>
                          <a:cs typeface="+mn-cs"/>
                        </a:rPr>
                        <a:t>with </a:t>
                      </a:r>
                      <a:r>
                        <a:rPr lang="en-AU" sz="1200" kern="1200" dirty="0" smtClean="0">
                          <a:solidFill>
                            <a:schemeClr val="tx1">
                              <a:lumMod val="50000"/>
                              <a:lumOff val="50000"/>
                            </a:schemeClr>
                          </a:solidFill>
                          <a:effectLst/>
                          <a:latin typeface="+mn-lt"/>
                          <a:ea typeface="+mn-ea"/>
                          <a:cs typeface="+mn-cs"/>
                        </a:rPr>
                        <a:t>autism </a:t>
                      </a:r>
                      <a:endParaRPr lang="en-US" sz="120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r>
            </a:tbl>
          </a:graphicData>
        </a:graphic>
      </p:graphicFrame>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0" y="2259200"/>
            <a:ext cx="824200" cy="8242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200" y="3472299"/>
            <a:ext cx="903400" cy="9034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01" y="4699136"/>
            <a:ext cx="881999" cy="88199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000" y="2232300"/>
            <a:ext cx="829600" cy="8296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400" y="3450699"/>
            <a:ext cx="925000" cy="9250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1000" y="4751535"/>
            <a:ext cx="829600" cy="829600"/>
          </a:xfrm>
          <a:prstGeom prst="rect">
            <a:avLst/>
          </a:prstGeom>
        </p:spPr>
      </p:pic>
    </p:spTree>
    <p:extLst>
      <p:ext uri="{BB962C8B-B14F-4D97-AF65-F5344CB8AC3E}">
        <p14:creationId xmlns:p14="http://schemas.microsoft.com/office/powerpoint/2010/main" val="3168361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EA9FD5F-EFF3-4963-9EAE-EF8F2BF85D6F}" type="slidenum">
              <a:rPr lang="en-AU" smtClean="0"/>
              <a:t>18</a:t>
            </a:fld>
            <a:endParaRPr lang="en-AU"/>
          </a:p>
        </p:txBody>
      </p:sp>
      <p:graphicFrame>
        <p:nvGraphicFramePr>
          <p:cNvPr id="4" name="Table 3"/>
          <p:cNvGraphicFramePr>
            <a:graphicFrameLocks noGrp="1"/>
          </p:cNvGraphicFramePr>
          <p:nvPr>
            <p:extLst>
              <p:ext uri="{D42A27DB-BD31-4B8C-83A1-F6EECF244321}">
                <p14:modId xmlns:p14="http://schemas.microsoft.com/office/powerpoint/2010/main" val="3776216129"/>
              </p:ext>
            </p:extLst>
          </p:nvPr>
        </p:nvGraphicFramePr>
        <p:xfrm>
          <a:off x="529200" y="1843199"/>
          <a:ext cx="8157600" cy="4276800"/>
        </p:xfrm>
        <a:graphic>
          <a:graphicData uri="http://schemas.openxmlformats.org/drawingml/2006/table">
            <a:tbl>
              <a:tblPr firstRow="1" bandRow="1">
                <a:tableStyleId>{5C22544A-7EE6-4342-B048-85BDC9FD1C3A}</a:tableStyleId>
              </a:tblPr>
              <a:tblGrid>
                <a:gridCol w="1112565"/>
                <a:gridCol w="1734797"/>
                <a:gridCol w="165838"/>
                <a:gridCol w="891386"/>
                <a:gridCol w="575022"/>
                <a:gridCol w="1001109"/>
                <a:gridCol w="1559701"/>
                <a:gridCol w="1117182"/>
              </a:tblGrid>
              <a:tr h="1069200">
                <a:tc>
                  <a:txBody>
                    <a:bodyPr/>
                    <a:lstStyle/>
                    <a:p>
                      <a:endParaRPr lang="en-US" sz="1200" b="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accent2"/>
                          </a:solidFill>
                          <a:effectLst/>
                          <a:latin typeface="+mn-lt"/>
                          <a:ea typeface="+mn-ea"/>
                          <a:cs typeface="+mn-cs"/>
                        </a:rPr>
                        <a:t>A targeted national awareness campaign </a:t>
                      </a:r>
                      <a:r>
                        <a:rPr lang="en-AU" sz="1200" b="0" kern="1200" dirty="0">
                          <a:solidFill>
                            <a:schemeClr val="tx1">
                              <a:lumMod val="50000"/>
                              <a:lumOff val="50000"/>
                            </a:schemeClr>
                          </a:solidFill>
                          <a:effectLst/>
                          <a:latin typeface="+mn-lt"/>
                          <a:ea typeface="+mn-ea"/>
                          <a:cs typeface="+mn-cs"/>
                        </a:rPr>
                        <a:t>via internet radio for youth counselling services, reaching more than 330,000 </a:t>
                      </a:r>
                      <a:r>
                        <a:rPr lang="en-AU" sz="1200" b="0" kern="1200" dirty="0" smtClean="0">
                          <a:solidFill>
                            <a:schemeClr val="tx1">
                              <a:lumMod val="50000"/>
                              <a:lumOff val="50000"/>
                            </a:schemeClr>
                          </a:solidFill>
                          <a:effectLst/>
                          <a:latin typeface="+mn-lt"/>
                          <a:ea typeface="+mn-ea"/>
                          <a:cs typeface="+mn-cs"/>
                        </a:rPr>
                        <a:t>listeners</a:t>
                      </a:r>
                      <a:endParaRPr lang="en-US" sz="1200" b="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endParaRPr lang="en-US" sz="1200">
                        <a:solidFill>
                          <a:schemeClr val="tx1">
                            <a:lumMod val="50000"/>
                            <a:lumOff val="50000"/>
                          </a:schemeClr>
                        </a:solidFill>
                      </a:endParaRPr>
                    </a:p>
                  </a:txBody>
                  <a:tcPr marL="0" anchor="ctr">
                    <a:noFill/>
                  </a:tcPr>
                </a:tc>
                <a:tc>
                  <a:txBody>
                    <a:bodyPr/>
                    <a:lstStyle/>
                    <a:p>
                      <a:endParaRPr lang="en-US" sz="1200" b="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Early literacy programs</a:t>
                      </a:r>
                      <a:r>
                        <a:rPr lang="en-US" sz="1200" b="0" dirty="0">
                          <a:solidFill>
                            <a:schemeClr val="tx1">
                              <a:lumMod val="50000"/>
                              <a:lumOff val="50000"/>
                            </a:schemeClr>
                          </a:solidFill>
                        </a:rPr>
                        <a:t> delivered to 200 developmentally vulnerable </a:t>
                      </a:r>
                      <a:r>
                        <a:rPr lang="en-US" sz="1200" b="0" dirty="0" smtClean="0">
                          <a:solidFill>
                            <a:schemeClr val="tx1">
                              <a:lumMod val="50000"/>
                              <a:lumOff val="50000"/>
                            </a:schemeClr>
                          </a:solidFill>
                        </a:rPr>
                        <a:t>children</a:t>
                      </a:r>
                      <a:endParaRPr lang="en-US" sz="1200" b="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r>
              <a:tr h="1069200">
                <a:tc gridSpan="2">
                  <a:txBody>
                    <a:bodyPr/>
                    <a:lstStyle/>
                    <a:p>
                      <a:r>
                        <a:rPr lang="en-AU" sz="1200" b="1" kern="1200" dirty="0">
                          <a:solidFill>
                            <a:schemeClr val="accent2"/>
                          </a:solidFill>
                          <a:effectLst/>
                          <a:latin typeface="+mn-lt"/>
                          <a:ea typeface="+mn-ea"/>
                          <a:cs typeface="+mn-cs"/>
                        </a:rPr>
                        <a:t>Trauma-informed care training </a:t>
                      </a:r>
                      <a:r>
                        <a:rPr lang="en-AU" sz="1200" b="0" kern="1200" dirty="0">
                          <a:solidFill>
                            <a:schemeClr val="tx1">
                              <a:lumMod val="50000"/>
                              <a:lumOff val="50000"/>
                            </a:schemeClr>
                          </a:solidFill>
                          <a:effectLst/>
                          <a:latin typeface="+mn-lt"/>
                          <a:ea typeface="+mn-ea"/>
                          <a:cs typeface="+mn-cs"/>
                        </a:rPr>
                        <a:t>provided to 50 young homeless people suffering long-term neglect and abuse </a:t>
                      </a:r>
                      <a:br>
                        <a:rPr lang="en-AU" sz="1200" b="0" kern="1200" dirty="0">
                          <a:solidFill>
                            <a:schemeClr val="tx1">
                              <a:lumMod val="50000"/>
                              <a:lumOff val="50000"/>
                            </a:schemeClr>
                          </a:solidFill>
                          <a:effectLst/>
                          <a:latin typeface="+mn-lt"/>
                          <a:ea typeface="+mn-ea"/>
                          <a:cs typeface="+mn-cs"/>
                        </a:rPr>
                      </a:br>
                      <a:endParaRPr lang="en-US" sz="1200" b="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c gridSpan="2">
                  <a:txBody>
                    <a:bodyPr/>
                    <a:lstStyle/>
                    <a:p>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c>
                  <a:txBody>
                    <a:bodyPr/>
                    <a:lstStyle/>
                    <a:p>
                      <a:endParaRPr lang="en-US" sz="1200">
                        <a:solidFill>
                          <a:schemeClr val="tx1">
                            <a:lumMod val="50000"/>
                            <a:lumOff val="50000"/>
                          </a:schemeClr>
                        </a:solidFill>
                      </a:endParaRPr>
                    </a:p>
                  </a:txBody>
                  <a:tcPr marL="0" anchor="ctr">
                    <a:noFill/>
                  </a:tcPr>
                </a:tc>
                <a:tc gridSpan="2">
                  <a:txBody>
                    <a:bodyPr/>
                    <a:lstStyle/>
                    <a:p>
                      <a:r>
                        <a:rPr lang="en-US" sz="1200" b="1" dirty="0">
                          <a:solidFill>
                            <a:schemeClr val="accent2"/>
                          </a:solidFill>
                        </a:rPr>
                        <a:t>29 sport, arts and academic scholarships </a:t>
                      </a:r>
                      <a:r>
                        <a:rPr lang="en-US" sz="1200" dirty="0">
                          <a:solidFill>
                            <a:schemeClr val="tx1">
                              <a:lumMod val="50000"/>
                              <a:lumOff val="50000"/>
                            </a:schemeClr>
                          </a:solidFill>
                        </a:rPr>
                        <a:t>provided to socio-economically </a:t>
                      </a:r>
                      <a:r>
                        <a:rPr lang="en-US" sz="1200" dirty="0" err="1">
                          <a:solidFill>
                            <a:schemeClr val="tx1">
                              <a:lumMod val="50000"/>
                              <a:lumOff val="50000"/>
                            </a:schemeClr>
                          </a:solidFill>
                        </a:rPr>
                        <a:t>marginalised</a:t>
                      </a:r>
                      <a:r>
                        <a:rPr lang="en-US" sz="1200" dirty="0">
                          <a:solidFill>
                            <a:schemeClr val="tx1">
                              <a:lumMod val="50000"/>
                              <a:lumOff val="50000"/>
                            </a:schemeClr>
                          </a:solidFill>
                        </a:rPr>
                        <a:t> and children with a </a:t>
                      </a:r>
                      <a:r>
                        <a:rPr lang="en-US" sz="1200" dirty="0" smtClean="0">
                          <a:solidFill>
                            <a:schemeClr val="tx1">
                              <a:lumMod val="50000"/>
                              <a:lumOff val="50000"/>
                            </a:schemeClr>
                          </a:solidFill>
                        </a:rPr>
                        <a:t>disability</a:t>
                      </a:r>
                      <a:endParaRPr lang="en-US" sz="120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c>
                  <a:txBody>
                    <a:bodyPr/>
                    <a:lstStyle/>
                    <a:p>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1069200">
                <a:tc>
                  <a:txBody>
                    <a:bodyPr/>
                    <a:lstStyle/>
                    <a:p>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accent2"/>
                          </a:solidFill>
                          <a:effectLst/>
                          <a:latin typeface="+mn-lt"/>
                          <a:ea typeface="+mn-ea"/>
                          <a:cs typeface="+mn-cs"/>
                        </a:rPr>
                        <a:t>Essential crisis support and counselling </a:t>
                      </a:r>
                      <a:r>
                        <a:rPr lang="en-AU" sz="1200" b="0" kern="1200" dirty="0">
                          <a:solidFill>
                            <a:schemeClr val="tx1">
                              <a:lumMod val="50000"/>
                              <a:lumOff val="50000"/>
                            </a:schemeClr>
                          </a:solidFill>
                          <a:effectLst/>
                          <a:latin typeface="+mn-lt"/>
                          <a:ea typeface="+mn-ea"/>
                          <a:cs typeface="+mn-cs"/>
                        </a:rPr>
                        <a:t>delivered to 89 children orphaned or abandoned due to parental drug </a:t>
                      </a:r>
                      <a:r>
                        <a:rPr lang="en-AU" sz="1200" b="0" kern="1200" dirty="0" smtClean="0">
                          <a:solidFill>
                            <a:schemeClr val="tx1">
                              <a:lumMod val="50000"/>
                              <a:lumOff val="50000"/>
                            </a:schemeClr>
                          </a:solidFill>
                          <a:effectLst/>
                          <a:latin typeface="+mn-lt"/>
                          <a:ea typeface="+mn-ea"/>
                          <a:cs typeface="+mn-cs"/>
                        </a:rPr>
                        <a:t>use</a:t>
                      </a:r>
                      <a:endParaRPr lang="en-US" sz="1200" b="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a:solidFill>
                          <a:schemeClr val="tx1">
                            <a:lumMod val="50000"/>
                            <a:lumOff val="50000"/>
                          </a:schemeClr>
                        </a:solidFill>
                      </a:endParaRPr>
                    </a:p>
                  </a:txBody>
                  <a:tcPr/>
                </a:tc>
                <a:tc hMerge="1">
                  <a:txBody>
                    <a:bodyPr/>
                    <a:lstStyle/>
                    <a:p>
                      <a:endParaRPr lang="en-US"/>
                    </a:p>
                  </a:txBody>
                  <a:tcPr/>
                </a:tc>
                <a:tc>
                  <a:txBody>
                    <a:bodyPr/>
                    <a:lstStyle/>
                    <a:p>
                      <a:endParaRPr lang="en-US" sz="1200">
                        <a:solidFill>
                          <a:schemeClr val="tx1">
                            <a:lumMod val="50000"/>
                            <a:lumOff val="50000"/>
                          </a:schemeClr>
                        </a:solidFill>
                      </a:endParaRPr>
                    </a:p>
                  </a:txBody>
                  <a:tcPr marL="0" anchor="ctr">
                    <a:noFill/>
                  </a:tcPr>
                </a:tc>
                <a:tc>
                  <a:txBody>
                    <a:bodyPr/>
                    <a:lstStyle/>
                    <a:p>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Intensive and ongoing face-to-face counselling </a:t>
                      </a:r>
                      <a:r>
                        <a:rPr lang="en-US" sz="1200" dirty="0">
                          <a:solidFill>
                            <a:schemeClr val="tx1">
                              <a:lumMod val="50000"/>
                              <a:lumOff val="50000"/>
                            </a:schemeClr>
                          </a:solidFill>
                        </a:rPr>
                        <a:t>to 60 young people at risk of </a:t>
                      </a:r>
                      <a:r>
                        <a:rPr lang="en-US" sz="1200" dirty="0" smtClean="0">
                          <a:solidFill>
                            <a:schemeClr val="tx1">
                              <a:lumMod val="50000"/>
                              <a:lumOff val="50000"/>
                            </a:schemeClr>
                          </a:solidFill>
                        </a:rPr>
                        <a:t>suicide</a:t>
                      </a:r>
                      <a:endParaRPr lang="en-US" sz="120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r>
              <a:tr h="1069200">
                <a:tc gridSpan="3">
                  <a:txBody>
                    <a:bodyPr/>
                    <a:lstStyle/>
                    <a:p>
                      <a:r>
                        <a:rPr lang="en-AU" sz="1200" b="1" kern="1200" dirty="0">
                          <a:solidFill>
                            <a:schemeClr val="accent2"/>
                          </a:solidFill>
                          <a:effectLst/>
                          <a:latin typeface="+mn-lt"/>
                          <a:ea typeface="+mn-ea"/>
                          <a:cs typeface="+mn-cs"/>
                        </a:rPr>
                        <a:t>Youth mentoring programs</a:t>
                      </a:r>
                      <a:r>
                        <a:rPr lang="en-AU" sz="1200" kern="1200" dirty="0">
                          <a:solidFill>
                            <a:schemeClr val="accent2"/>
                          </a:solidFill>
                          <a:effectLst/>
                          <a:latin typeface="+mn-lt"/>
                          <a:ea typeface="+mn-ea"/>
                          <a:cs typeface="+mn-cs"/>
                        </a:rPr>
                        <a:t> </a:t>
                      </a:r>
                      <a:r>
                        <a:rPr lang="en-AU" sz="1200" kern="1200" dirty="0">
                          <a:solidFill>
                            <a:schemeClr val="tx1">
                              <a:lumMod val="50000"/>
                              <a:lumOff val="50000"/>
                            </a:schemeClr>
                          </a:solidFill>
                          <a:effectLst/>
                          <a:latin typeface="+mn-lt"/>
                          <a:ea typeface="+mn-ea"/>
                          <a:cs typeface="+mn-cs"/>
                        </a:rPr>
                        <a:t>run in six new high schools to young people at risk </a:t>
                      </a:r>
                      <a:br>
                        <a:rPr lang="en-AU" sz="1200" kern="1200" dirty="0">
                          <a:solidFill>
                            <a:schemeClr val="tx1">
                              <a:lumMod val="50000"/>
                              <a:lumOff val="50000"/>
                            </a:schemeClr>
                          </a:solidFill>
                          <a:effectLst/>
                          <a:latin typeface="+mn-lt"/>
                          <a:ea typeface="+mn-ea"/>
                          <a:cs typeface="+mn-cs"/>
                        </a:rPr>
                      </a:br>
                      <a:r>
                        <a:rPr lang="en-AU" sz="1200" kern="1200" dirty="0">
                          <a:solidFill>
                            <a:schemeClr val="tx1">
                              <a:lumMod val="50000"/>
                              <a:lumOff val="50000"/>
                            </a:schemeClr>
                          </a:solidFill>
                          <a:effectLst/>
                          <a:latin typeface="+mn-lt"/>
                          <a:ea typeface="+mn-ea"/>
                          <a:cs typeface="+mn-cs"/>
                        </a:rPr>
                        <a:t>of </a:t>
                      </a:r>
                      <a:r>
                        <a:rPr lang="en-AU" sz="1200" kern="1200" dirty="0" smtClean="0">
                          <a:solidFill>
                            <a:schemeClr val="tx1">
                              <a:lumMod val="50000"/>
                              <a:lumOff val="50000"/>
                            </a:schemeClr>
                          </a:solidFill>
                          <a:effectLst/>
                          <a:latin typeface="+mn-lt"/>
                          <a:ea typeface="+mn-ea"/>
                          <a:cs typeface="+mn-cs"/>
                        </a:rPr>
                        <a:t>disengagement</a:t>
                      </a:r>
                      <a:endParaRPr lang="en-US" sz="120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endParaRPr lang="en-US"/>
                    </a:p>
                  </a:txBody>
                  <a:tcPr/>
                </a:tc>
                <a:tc>
                  <a:txBody>
                    <a:bodyPr/>
                    <a:lstStyle/>
                    <a:p>
                      <a:endParaRPr lang="en-US"/>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200">
                        <a:solidFill>
                          <a:schemeClr val="tx1">
                            <a:lumMod val="50000"/>
                            <a:lumOff val="50000"/>
                          </a:schemeClr>
                        </a:solidFill>
                      </a:endParaRPr>
                    </a:p>
                  </a:txBody>
                  <a:tcPr marL="0" anchor="ctr">
                    <a:noFill/>
                  </a:tcPr>
                </a:tc>
                <a:tc gridSpan="2">
                  <a:txBody>
                    <a:bodyPr/>
                    <a:lstStyle/>
                    <a:p>
                      <a:r>
                        <a:rPr lang="en-AU" sz="1200" b="1" kern="1200" dirty="0">
                          <a:solidFill>
                            <a:schemeClr val="accent2"/>
                          </a:solidFill>
                          <a:effectLst/>
                          <a:latin typeface="+mn-lt"/>
                          <a:ea typeface="+mn-ea"/>
                          <a:cs typeface="+mn-cs"/>
                        </a:rPr>
                        <a:t>Cultural mentoring and support</a:t>
                      </a:r>
                      <a:r>
                        <a:rPr lang="en-AU" sz="1200" kern="1200" dirty="0">
                          <a:solidFill>
                            <a:schemeClr val="accent2"/>
                          </a:solidFill>
                          <a:effectLst/>
                          <a:latin typeface="+mn-lt"/>
                          <a:ea typeface="+mn-ea"/>
                          <a:cs typeface="+mn-cs"/>
                        </a:rPr>
                        <a:t> </a:t>
                      </a:r>
                      <a:r>
                        <a:rPr lang="en-AU" sz="1200" kern="1200" dirty="0">
                          <a:solidFill>
                            <a:schemeClr val="tx1">
                              <a:lumMod val="50000"/>
                              <a:lumOff val="50000"/>
                            </a:schemeClr>
                          </a:solidFill>
                          <a:effectLst/>
                          <a:latin typeface="+mn-lt"/>
                          <a:ea typeface="+mn-ea"/>
                          <a:cs typeface="+mn-cs"/>
                        </a:rPr>
                        <a:t>for 200 disadvantaged Aboriginal youth aged </a:t>
                      </a:r>
                      <a:r>
                        <a:rPr lang="en-AU" sz="1200" kern="1200" dirty="0" smtClean="0">
                          <a:solidFill>
                            <a:schemeClr val="tx1">
                              <a:lumMod val="50000"/>
                              <a:lumOff val="50000"/>
                            </a:schemeClr>
                          </a:solidFill>
                          <a:effectLst/>
                          <a:latin typeface="+mn-lt"/>
                          <a:ea typeface="+mn-ea"/>
                          <a:cs typeface="+mn-cs"/>
                        </a:rPr>
                        <a:t>12-21</a:t>
                      </a:r>
                      <a:endParaRPr lang="en-US" sz="1200" dirty="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a:solidFill>
                          <a:schemeClr val="tx1">
                            <a:lumMod val="50000"/>
                            <a:lumOff val="50000"/>
                          </a:schemeClr>
                        </a:solidFill>
                      </a:endParaRPr>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marL="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bl>
          </a:graphicData>
        </a:graphic>
      </p:graphicFrame>
      <p:sp>
        <p:nvSpPr>
          <p:cNvPr id="13" name="Title 1"/>
          <p:cNvSpPr>
            <a:spLocks noGrp="1"/>
          </p:cNvSpPr>
          <p:nvPr>
            <p:ph type="title"/>
          </p:nvPr>
        </p:nvSpPr>
        <p:spPr>
          <a:xfrm>
            <a:off x="457200" y="296986"/>
            <a:ext cx="6096000" cy="577400"/>
          </a:xfrm>
        </p:spPr>
        <p:txBody>
          <a:bodyPr/>
          <a:lstStyle/>
          <a:p>
            <a:r>
              <a:rPr lang="en-AU" sz="1400" b="0" dirty="0"/>
              <a:t>FY16</a:t>
            </a:r>
            <a:r>
              <a:rPr lang="en-AU" dirty="0"/>
              <a:t> </a:t>
            </a:r>
            <a:br>
              <a:rPr lang="en-AU" dirty="0"/>
            </a:br>
            <a:r>
              <a:rPr lang="en-AU" dirty="0"/>
              <a:t>FGX impact on children and youth at risk</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01" y="1956800"/>
            <a:ext cx="824200" cy="8242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800" y="3009799"/>
            <a:ext cx="903400" cy="9034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01" y="4065536"/>
            <a:ext cx="881999" cy="88199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000" y="1956800"/>
            <a:ext cx="829600" cy="8296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6600" y="2984598"/>
            <a:ext cx="925000" cy="9250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8200" y="4127735"/>
            <a:ext cx="829600" cy="82960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5201" y="5155534"/>
            <a:ext cx="881999" cy="881999"/>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52000" y="5124133"/>
            <a:ext cx="887200" cy="887200"/>
          </a:xfrm>
          <a:prstGeom prst="rect">
            <a:avLst/>
          </a:prstGeom>
        </p:spPr>
      </p:pic>
    </p:spTree>
    <p:extLst>
      <p:ext uri="{BB962C8B-B14F-4D97-AF65-F5344CB8AC3E}">
        <p14:creationId xmlns:p14="http://schemas.microsoft.com/office/powerpoint/2010/main" val="1753116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647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9400"/>
            <a:ext cx="8229600" cy="4525963"/>
          </a:xfrm>
        </p:spPr>
        <p:txBody>
          <a:bodyPr/>
          <a:lstStyle/>
          <a:p>
            <a:pPr algn="just">
              <a:lnSpc>
                <a:spcPct val="140000"/>
              </a:lnSpc>
            </a:pPr>
            <a:r>
              <a:rPr lang="en-AU" sz="1200" dirty="0"/>
              <a:t>Disclaimer</a:t>
            </a:r>
          </a:p>
          <a:p>
            <a:pPr lvl="1" algn="just">
              <a:lnSpc>
                <a:spcPct val="140000"/>
              </a:lnSpc>
            </a:pPr>
            <a:r>
              <a:rPr lang="en-AU" sz="1200" dirty="0"/>
              <a:t>This presentation has been prepared for use in conjunction with a verbal presentation and should be read in that context. The information in this presentation is only intended for Australian residents. The purpose of this presentation is to provide information only and the contents of the presentation does not purport to provide investment advice. We strongly suggest that investors read the Prospectus and consult a financial adviser prior to making any investment decision. The presentation does not take into account the investment objectives, financial situation or particular needs of any person and should not be used as the basis for making investment, financial or other decisions. The information is selective and may not be complete or accurate for your particular purposes and should not be construed as a recommendation to invest in Future Generation Investment Company </a:t>
            </a:r>
            <a:r>
              <a:rPr lang="en-AU" sz="1200" dirty="0" smtClean="0"/>
              <a:t>Limited or Future Generation Global Investment Company Limited. </a:t>
            </a:r>
            <a:r>
              <a:rPr lang="en-AU" sz="1200" dirty="0"/>
              <a:t>The information provided in the presentation is given in good faith and is believed to be accurate at the time of compilation. Neither Future Generation Investment Company </a:t>
            </a:r>
            <a:r>
              <a:rPr lang="en-AU" sz="1200" dirty="0" smtClean="0"/>
              <a:t>Limited, Future </a:t>
            </a:r>
            <a:r>
              <a:rPr lang="en-AU" sz="1200" dirty="0"/>
              <a:t>Generation Global Investment Company Limited nor its directors or employees make any representation or warranty as to the accuracy, reliability, timeliness or completeness of the information. To the extent permissible by law, Future Generation Investment Company Limited, Future Generation Global Investment Company Limited and its directors and employees disclaim all liability (whether arising in contract, tort, negligence or otherwise) for any error, omission, loss or damage (whether direct, indirect, consequential or otherwise). Neither Future Generation Investment Company Limited, Future Generation Global Investment Company Limited nor its directors or employees guarantee or make any representation as to the performance of Future Generation Investment Company Limited, Future Generation Global Investment Company </a:t>
            </a:r>
            <a:r>
              <a:rPr lang="en-AU" sz="1200" dirty="0" smtClean="0"/>
              <a:t>Limited, </a:t>
            </a:r>
            <a:r>
              <a:rPr lang="en-AU" sz="1200" dirty="0"/>
              <a:t>the maintenance or repayment of capital, the price at which shares may trade or any particular rate of return.</a:t>
            </a:r>
            <a:endParaRPr lang="en-US" sz="1200" dirty="0"/>
          </a:p>
        </p:txBody>
      </p:sp>
      <p:sp>
        <p:nvSpPr>
          <p:cNvPr id="5" name="Slide Number Placeholder 3"/>
          <p:cNvSpPr>
            <a:spLocks noGrp="1"/>
          </p:cNvSpPr>
          <p:nvPr>
            <p:ph type="sldNum" sz="quarter" idx="4"/>
          </p:nvPr>
        </p:nvSpPr>
        <p:spPr>
          <a:xfrm>
            <a:off x="6553200" y="6386234"/>
            <a:ext cx="2133600" cy="365125"/>
          </a:xfrm>
        </p:spPr>
        <p:txBody>
          <a:bodyPr/>
          <a:lstStyle/>
          <a:p>
            <a:fld id="{AEA9FD5F-EFF3-4963-9EAE-EF8F2BF85D6F}" type="slidenum">
              <a:rPr lang="en-AU" smtClean="0"/>
              <a:t>2</a:t>
            </a:fld>
            <a:endParaRPr lang="en-AU" dirty="0"/>
          </a:p>
        </p:txBody>
      </p:sp>
    </p:spTree>
    <p:extLst>
      <p:ext uri="{BB962C8B-B14F-4D97-AF65-F5344CB8AC3E}">
        <p14:creationId xmlns:p14="http://schemas.microsoft.com/office/powerpoint/2010/main" val="1952564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4"/>
          </p:nvPr>
        </p:nvSpPr>
        <p:spPr/>
        <p:txBody>
          <a:bodyPr/>
          <a:lstStyle/>
          <a:p>
            <a:fld id="{AEA9FD5F-EFF3-4963-9EAE-EF8F2BF85D6F}" type="slidenum">
              <a:rPr lang="en-AU" smtClean="0"/>
              <a:pPr/>
              <a:t>20</a:t>
            </a:fld>
            <a:endParaRPr lang="en-AU" dirty="0"/>
          </a:p>
        </p:txBody>
      </p:sp>
      <p:sp>
        <p:nvSpPr>
          <p:cNvPr id="3" name="Title 2"/>
          <p:cNvSpPr>
            <a:spLocks noGrp="1"/>
          </p:cNvSpPr>
          <p:nvPr>
            <p:ph type="title"/>
          </p:nvPr>
        </p:nvSpPr>
        <p:spPr/>
        <p:txBody>
          <a:bodyPr/>
          <a:lstStyle/>
          <a:p>
            <a:r>
              <a:rPr lang="en-AU" dirty="0" smtClean="0"/>
              <a:t>FGG fund managers</a:t>
            </a:r>
            <a:endParaRPr lang="en-AU" dirty="0"/>
          </a:p>
        </p:txBody>
      </p:sp>
      <p:pic>
        <p:nvPicPr>
          <p:cNvPr id="21" name="Picture 2" descr="W:\FGG\Fund Managers\Paradice Investment Management\Paradice 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266" y="4253465"/>
            <a:ext cx="1383102" cy="3674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W:\FGG\Fund Managers\Magellan  Financial Group\MAMLt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6799" y="2089672"/>
            <a:ext cx="1733423" cy="39510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william.spraggett\AppData\Local\Microsoft\Windows\Temporary Internet Files\Content.Outlook\7HLP0KEQ\Logomark + Logotype - Blue and Yellow - Larg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19216" y="2072106"/>
            <a:ext cx="1282683" cy="39089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W:\FGG\Fund Managers\IronBridge\IronBridge L P  Logo 2.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930893" y="1938962"/>
            <a:ext cx="1371321" cy="5331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W:\FGG\Fund Managers\Cooper Investors\Cooper Investors Logo Small.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52744" y="1950288"/>
            <a:ext cx="1473282" cy="4967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william.spraggett\AppData\Local\Microsoft\Windows\Temporary Internet Files\Content.Outlook\7HLP0KEQ\Insync_logo_File.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42000" y="2922060"/>
            <a:ext cx="792000" cy="6267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537837" y="2940283"/>
            <a:ext cx="760544" cy="71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C:\Users\WILLIA~1.SPR\AppData\Local\Temp\65\Rar$DIa0.673\ES_Brand Marque CMYK.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078305" y="3044558"/>
            <a:ext cx="1643806" cy="50426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W:\FGG\Fund Managers\Neuberger Berman\NB_Logo_HR.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79675" y="3146001"/>
            <a:ext cx="1870764" cy="30088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86340" y="4054689"/>
            <a:ext cx="1377258" cy="71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descr="W:\FGG\Fund Managers\Avenir Capital\Avenir_Capital_Logo.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367321" y="4278886"/>
            <a:ext cx="1127144" cy="3165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998188" y="4296469"/>
            <a:ext cx="1514736" cy="30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 descr="W:\FGG\Fund Managers\Hunter Hall\HH_Logo_EMF_cmyk.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149431" y="4056585"/>
            <a:ext cx="449134" cy="70892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W:\FGG\Fund Managers\VGI Partners\VGI_logo_square_CMYK.jp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4305952" y="5325929"/>
            <a:ext cx="1188513" cy="47669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053294" y="5426699"/>
            <a:ext cx="2472732" cy="21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descr="W:\FGG\Fund Managers\Tribecca\TIP Logo.jp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t="-1"/>
          <a:stretch/>
        </p:blipFill>
        <p:spPr bwMode="auto">
          <a:xfrm>
            <a:off x="512487" y="5304885"/>
            <a:ext cx="1098287" cy="46333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mtrx\data\WAMI\Data\Future Generation Investment Company\FGG\Fund Managers\Marsico\Replacement Marsico logo.jp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227011" y="5401404"/>
            <a:ext cx="1520112" cy="23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01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FGG charities</a:t>
            </a:r>
            <a:endParaRPr lang="en-AU" dirty="0"/>
          </a:p>
        </p:txBody>
      </p:sp>
      <p:sp>
        <p:nvSpPr>
          <p:cNvPr id="12" name="Slide Number Placeholder 3"/>
          <p:cNvSpPr>
            <a:spLocks noGrp="1"/>
          </p:cNvSpPr>
          <p:nvPr>
            <p:ph type="sldNum" sz="quarter" idx="4"/>
          </p:nvPr>
        </p:nvSpPr>
        <p:spPr/>
        <p:txBody>
          <a:bodyPr/>
          <a:lstStyle/>
          <a:p>
            <a:fld id="{AEA9FD5F-EFF3-4963-9EAE-EF8F2BF85D6F}" type="slidenum">
              <a:rPr lang="en-AU" smtClean="0"/>
              <a:pPr/>
              <a:t>21</a:t>
            </a:fld>
            <a:endParaRPr lang="en-AU" dirty="0"/>
          </a:p>
        </p:txBody>
      </p:sp>
      <p:pic>
        <p:nvPicPr>
          <p:cNvPr id="24" name="Picture 23"/>
          <p:cNvPicPr/>
          <p:nvPr/>
        </p:nvPicPr>
        <p:blipFill rotWithShape="1">
          <a:blip r:embed="rId3" cstate="screen">
            <a:extLst>
              <a:ext uri="{28A0092B-C50C-407E-A947-70E740481C1C}">
                <a14:useLocalDpi xmlns:a14="http://schemas.microsoft.com/office/drawing/2010/main"/>
              </a:ext>
            </a:extLst>
          </a:blip>
          <a:srcRect/>
          <a:stretch/>
        </p:blipFill>
        <p:spPr>
          <a:xfrm>
            <a:off x="1149136" y="1842868"/>
            <a:ext cx="1204065" cy="1309067"/>
          </a:xfrm>
          <a:prstGeom prst="rect">
            <a:avLst/>
          </a:prstGeom>
        </p:spPr>
      </p:pic>
      <p:pic>
        <p:nvPicPr>
          <p:cNvPr id="27" name="Picture 2" descr="\\mtrx\data\WAMI\Data\Future Generation Investment Company\FGG\Communications and marketing\Charities\Brain &amp; Mind Research - Sydney Uni\Brain and Mind Centre- TO USE 201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059" y="2090886"/>
            <a:ext cx="1616074" cy="8681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p:nvPr/>
        </p:nvPicPr>
        <p:blipFill>
          <a:blip r:embed="rId5">
            <a:extLst>
              <a:ext uri="{28A0092B-C50C-407E-A947-70E740481C1C}">
                <a14:useLocalDpi xmlns:a14="http://schemas.microsoft.com/office/drawing/2010/main"/>
              </a:ext>
            </a:extLst>
          </a:blip>
          <a:stretch>
            <a:fillRect/>
          </a:stretch>
        </p:blipFill>
        <p:spPr>
          <a:xfrm>
            <a:off x="3575767" y="1928410"/>
            <a:ext cx="1758528" cy="1131245"/>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942604" y="4906329"/>
            <a:ext cx="1274064" cy="955548"/>
          </a:xfrm>
          <a:prstGeom prst="rect">
            <a:avLst/>
          </a:prstGeom>
        </p:spPr>
      </p:pic>
      <p:pic>
        <p:nvPicPr>
          <p:cNvPr id="30" name="Picture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23800" y="5067566"/>
            <a:ext cx="952500" cy="687324"/>
          </a:xfrm>
          <a:prstGeom prst="rect">
            <a:avLst/>
          </a:prstGeom>
        </p:spPr>
      </p:pic>
      <p:pic>
        <p:nvPicPr>
          <p:cNvPr id="31" name="Picture 30" descr="butterfly foundations.png"/>
          <p:cNvPicPr>
            <a:picLocks noChangeAspect="1"/>
          </p:cNvPicPr>
          <p:nvPr/>
        </p:nvPicPr>
        <p:blipFill rotWithShape="1">
          <a:blip r:embed="rId8" cstate="screen">
            <a:extLst>
              <a:ext uri="{28A0092B-C50C-407E-A947-70E740481C1C}">
                <a14:useLocalDpi xmlns:a14="http://schemas.microsoft.com/office/drawing/2010/main"/>
              </a:ext>
            </a:extLst>
          </a:blip>
          <a:srcRect l="608" r="5149"/>
          <a:stretch/>
        </p:blipFill>
        <p:spPr>
          <a:xfrm>
            <a:off x="2057796" y="3806710"/>
            <a:ext cx="1999548" cy="649605"/>
          </a:xfrm>
          <a:prstGeom prst="rect">
            <a:avLst/>
          </a:prstGeom>
        </p:spPr>
      </p:pic>
      <p:pic>
        <p:nvPicPr>
          <p:cNvPr id="32" name="Picture 3" descr="W:\FGG\Charities\Orygen\Orygen logo.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53147" y="5020910"/>
            <a:ext cx="1595438" cy="6700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W:\FGG\Charities\Headspace\Headspace logo..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068980" y="3712677"/>
            <a:ext cx="1893570" cy="75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061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FGG service </a:t>
            </a:r>
            <a:r>
              <a:rPr lang="en-US" dirty="0"/>
              <a:t>providers</a:t>
            </a:r>
          </a:p>
        </p:txBody>
      </p:sp>
      <p:sp>
        <p:nvSpPr>
          <p:cNvPr id="20" name="Slide Number Placeholder 3"/>
          <p:cNvSpPr>
            <a:spLocks noGrp="1"/>
          </p:cNvSpPr>
          <p:nvPr>
            <p:ph type="sldNum" sz="quarter" idx="4"/>
          </p:nvPr>
        </p:nvSpPr>
        <p:spPr/>
        <p:txBody>
          <a:bodyPr/>
          <a:lstStyle/>
          <a:p>
            <a:fld id="{AEA9FD5F-EFF3-4963-9EAE-EF8F2BF85D6F}" type="slidenum">
              <a:rPr lang="en-AU" smtClean="0"/>
              <a:pPr/>
              <a:t>22</a:t>
            </a:fld>
            <a:endParaRPr lang="en-AU"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65" y="3428822"/>
            <a:ext cx="1773865" cy="620397"/>
          </a:xfrm>
          <a:prstGeom prst="rect">
            <a:avLst/>
          </a:prstGeom>
        </p:spPr>
      </p:pic>
      <p:pic>
        <p:nvPicPr>
          <p:cNvPr id="38" name="Picture 37"/>
          <p:cNvPicPr/>
          <p:nvPr/>
        </p:nvPicPr>
        <p:blipFill>
          <a:blip r:embed="rId4">
            <a:extLst>
              <a:ext uri="{28A0092B-C50C-407E-A947-70E740481C1C}">
                <a14:useLocalDpi xmlns:a14="http://schemas.microsoft.com/office/drawing/2010/main" val="0"/>
              </a:ext>
            </a:extLst>
          </a:blip>
          <a:stretch>
            <a:fillRect/>
          </a:stretch>
        </p:blipFill>
        <p:spPr>
          <a:xfrm>
            <a:off x="2539502" y="4816701"/>
            <a:ext cx="1563389" cy="312677"/>
          </a:xfrm>
          <a:prstGeom prst="rect">
            <a:avLst/>
          </a:prstGeom>
        </p:spPr>
      </p:pic>
      <p:pic>
        <p:nvPicPr>
          <p:cNvPr id="48" name="Picture 27" descr="W:\Future Generation Investment Fund\Service Providers\White Outsourcing\White Outsourcing logo.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8080" y="2157996"/>
            <a:ext cx="1713588" cy="4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2" descr="W:\Future Generation Investment Fund\Service Providers\Matrix Solutions\Matrix logoCOLOUR.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727659" y="2221797"/>
            <a:ext cx="2092969" cy="40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C:\Users\alexandra.hopper\Desktop\pitcher-partners-log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71963" y="2157996"/>
            <a:ext cx="2140703" cy="6288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5" descr="http://www.futuregeninvest.com.au/images/logo-14b.png">
            <a:hlinkClick r:id="rId8"/>
          </p:cNvPr>
          <p:cNvPicPr>
            <a:picLocks noChangeAspect="1"/>
          </p:cNvPicPr>
          <p:nvPr/>
        </p:nvPicPr>
        <p:blipFill rotWithShape="1">
          <a:blip r:embed="rId9" cstate="screen">
            <a:extLst>
              <a:ext uri="{28A0092B-C50C-407E-A947-70E740481C1C}">
                <a14:useLocalDpi xmlns:a14="http://schemas.microsoft.com/office/drawing/2010/main"/>
              </a:ext>
            </a:extLst>
          </a:blip>
          <a:srcRect l="10882" t="19540" r="12229" b="19380"/>
          <a:stretch/>
        </p:blipFill>
        <p:spPr bwMode="auto">
          <a:xfrm>
            <a:off x="7557791" y="2175532"/>
            <a:ext cx="876020" cy="50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3" descr="W:\Future Generation Investment Fund\Service Providers\Boardroom\BoardRoom-logo-300x71.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08280" y="4764033"/>
            <a:ext cx="1499021" cy="34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2623" y="4764033"/>
            <a:ext cx="1365874" cy="365345"/>
          </a:xfrm>
          <a:prstGeom prst="rect">
            <a:avLst/>
          </a:prstGeom>
        </p:spPr>
      </p:pic>
      <p:pic>
        <p:nvPicPr>
          <p:cNvPr id="54" name="Picture 3" descr="W:\COMMUNICATIONS AND MARKETING\Moffitt.Moffitt\LOGOS\VERTICAL\PNG\2141_WAM_Logotype + Icon_Navy_Grey_RGB.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7616" y="3492428"/>
            <a:ext cx="2051353" cy="4177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17796" y="3404636"/>
            <a:ext cx="1356009" cy="653300"/>
          </a:xfrm>
          <a:prstGeom prst="rect">
            <a:avLst/>
          </a:prstGeom>
        </p:spPr>
      </p:pic>
      <p:pic>
        <p:nvPicPr>
          <p:cNvPr id="57" name="Picture 56"/>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001124" y="3544964"/>
            <a:ext cx="1077825" cy="372644"/>
          </a:xfrm>
          <a:prstGeom prst="rect">
            <a:avLst/>
          </a:prstGeom>
        </p:spPr>
      </p:pic>
      <p:pic>
        <p:nvPicPr>
          <p:cNvPr id="60" name="Picture 24" descr="http://www.futuregeninvest.com.au/images/logo-14a.png">
            <a:hlinkClick r:id="rId15"/>
          </p:cNvPr>
          <p:cNvPicPr>
            <a:picLocks noChangeAspect="1"/>
          </p:cNvPicPr>
          <p:nvPr/>
        </p:nvPicPr>
        <p:blipFill rotWithShape="1">
          <a:blip r:embed="rId16" cstate="screen">
            <a:extLst>
              <a:ext uri="{28A0092B-C50C-407E-A947-70E740481C1C}">
                <a14:useLocalDpi xmlns:a14="http://schemas.microsoft.com/office/drawing/2010/main"/>
              </a:ext>
            </a:extLst>
          </a:blip>
          <a:srcRect l="6737" t="15261" r="6255" b="12903"/>
          <a:stretch/>
        </p:blipFill>
        <p:spPr bwMode="auto">
          <a:xfrm>
            <a:off x="4820628" y="3453322"/>
            <a:ext cx="882958" cy="52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04725" y="4449034"/>
            <a:ext cx="1679140" cy="705239"/>
          </a:xfrm>
          <a:prstGeom prst="rect">
            <a:avLst/>
          </a:prstGeom>
        </p:spPr>
      </p:pic>
    </p:spTree>
    <p:extLst>
      <p:ext uri="{BB962C8B-B14F-4D97-AF65-F5344CB8AC3E}">
        <p14:creationId xmlns:p14="http://schemas.microsoft.com/office/powerpoint/2010/main" val="368817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a:xfrm>
            <a:off x="0" y="4583017"/>
            <a:ext cx="9144000" cy="1509070"/>
          </a:xfrm>
          <a:prstGeom prst="rect">
            <a:avLst/>
          </a:prstGeom>
          <a:gradFill>
            <a:gsLst>
              <a:gs pos="0">
                <a:srgbClr val="372759">
                  <a:alpha val="70000"/>
                </a:srgbClr>
              </a:gs>
              <a:gs pos="100000">
                <a:srgbClr val="7030A0"/>
              </a:gs>
            </a:gsLst>
            <a:lin ang="18900000" scaled="1"/>
          </a:gradFill>
          <a:ln>
            <a:noFill/>
          </a:ln>
          <a:effectLst>
            <a:outerShdw blurRad="40000" dist="23000" dir="5400000" sx="81000" sy="81000" rotWithShape="0">
              <a:srgbClr val="7030A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89513" y="4958987"/>
            <a:ext cx="8142513" cy="757130"/>
          </a:xfrm>
          <a:prstGeom prst="rect">
            <a:avLst/>
          </a:prstGeom>
          <a:noFill/>
        </p:spPr>
        <p:txBody>
          <a:bodyPr wrap="square" rtlCol="0">
            <a:spAutoFit/>
          </a:bodyPr>
          <a:lstStyle/>
          <a:p>
            <a:pPr>
              <a:lnSpc>
                <a:spcPct val="90000"/>
              </a:lnSpc>
            </a:pPr>
            <a:r>
              <a:rPr lang="en-AU" sz="4800" dirty="0" smtClean="0">
                <a:latin typeface="Georgia"/>
                <a:cs typeface="Georgia"/>
              </a:rPr>
              <a:t>FGG performance</a:t>
            </a:r>
            <a:endParaRPr lang="en-AU" sz="4800" dirty="0">
              <a:latin typeface="Georgia"/>
              <a:cs typeface="Georgia"/>
            </a:endParaRPr>
          </a:p>
        </p:txBody>
      </p:sp>
    </p:spTree>
    <p:extLst>
      <p:ext uri="{BB962C8B-B14F-4D97-AF65-F5344CB8AC3E}">
        <p14:creationId xmlns:p14="http://schemas.microsoft.com/office/powerpoint/2010/main" val="297623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p:cNvPicPr>
          <p:nvPr/>
        </p:nvPicPr>
        <p:blipFill rotWithShape="1">
          <a:blip r:embed="rId2">
            <a:extLst>
              <a:ext uri="{28A0092B-C50C-407E-A947-70E740481C1C}">
                <a14:useLocalDpi xmlns:a14="http://schemas.microsoft.com/office/drawing/2010/main" val="0"/>
              </a:ext>
            </a:extLst>
          </a:blip>
          <a:srcRect t="709" r="37940" b="6438"/>
          <a:stretch/>
        </p:blipFill>
        <p:spPr>
          <a:xfrm>
            <a:off x="-808141" y="1864653"/>
            <a:ext cx="5882607" cy="5858009"/>
          </a:xfrm>
          <a:prstGeom prst="ellipse">
            <a:avLst/>
          </a:prstGeom>
        </p:spPr>
      </p:pic>
      <p:sp>
        <p:nvSpPr>
          <p:cNvPr id="5" name="Title 4"/>
          <p:cNvSpPr>
            <a:spLocks noGrp="1"/>
          </p:cNvSpPr>
          <p:nvPr>
            <p:ph type="title"/>
          </p:nvPr>
        </p:nvSpPr>
        <p:spPr/>
        <p:txBody>
          <a:bodyPr/>
          <a:lstStyle/>
          <a:p>
            <a:r>
              <a:rPr lang="en-AU" dirty="0" smtClean="0"/>
              <a:t>FGG highlights </a:t>
            </a:r>
            <a:endParaRPr lang="en-US" dirty="0"/>
          </a:p>
        </p:txBody>
      </p:sp>
      <p:sp>
        <p:nvSpPr>
          <p:cNvPr id="10" name="Slide Number Placeholder 2"/>
          <p:cNvSpPr>
            <a:spLocks noGrp="1"/>
          </p:cNvSpPr>
          <p:nvPr>
            <p:ph type="sldNum" sz="quarter" idx="4"/>
          </p:nvPr>
        </p:nvSpPr>
        <p:spPr/>
        <p:txBody>
          <a:bodyPr/>
          <a:lstStyle/>
          <a:p>
            <a:fld id="{AEA9FD5F-EFF3-4963-9EAE-EF8F2BF85D6F}" type="slidenum">
              <a:rPr lang="en-AU" smtClean="0"/>
              <a:t>24</a:t>
            </a:fld>
            <a:endParaRPr lang="en-AU" dirty="0"/>
          </a:p>
        </p:txBody>
      </p:sp>
      <p:sp>
        <p:nvSpPr>
          <p:cNvPr id="17" name="Oval 16"/>
          <p:cNvSpPr>
            <a:spLocks noChangeAspect="1"/>
          </p:cNvSpPr>
          <p:nvPr/>
        </p:nvSpPr>
        <p:spPr>
          <a:xfrm>
            <a:off x="3999212" y="1627781"/>
            <a:ext cx="1764000" cy="1764000"/>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lvl="2" algn="ctr">
              <a:lnSpc>
                <a:spcPct val="90000"/>
              </a:lnSpc>
              <a:spcBef>
                <a:spcPts val="0"/>
              </a:spcBef>
              <a:spcAft>
                <a:spcPts val="500"/>
              </a:spcAft>
            </a:pPr>
            <a:r>
              <a:rPr lang="en-AU" sz="2800" b="1" dirty="0">
                <a:solidFill>
                  <a:schemeClr val="accent5"/>
                </a:solidFill>
              </a:rPr>
              <a:t>$</a:t>
            </a:r>
            <a:r>
              <a:rPr lang="en-AU" sz="2800" b="1" dirty="0" smtClean="0">
                <a:solidFill>
                  <a:schemeClr val="accent5"/>
                </a:solidFill>
              </a:rPr>
              <a:t>6.1m</a:t>
            </a:r>
            <a:endParaRPr lang="en-AU" sz="2800" b="1" dirty="0">
              <a:solidFill>
                <a:schemeClr val="accent5"/>
              </a:solidFill>
              <a:cs typeface="Arial"/>
            </a:endParaRPr>
          </a:p>
          <a:p>
            <a:pPr marL="0" lvl="2" algn="ctr">
              <a:lnSpc>
                <a:spcPct val="90000"/>
              </a:lnSpc>
              <a:spcBef>
                <a:spcPts val="0"/>
              </a:spcBef>
              <a:spcAft>
                <a:spcPts val="1200"/>
              </a:spcAft>
            </a:pPr>
            <a:r>
              <a:rPr lang="en-AU" sz="1200" dirty="0">
                <a:solidFill>
                  <a:schemeClr val="accent5"/>
                </a:solidFill>
              </a:rPr>
              <a:t>Profit before tax</a:t>
            </a:r>
          </a:p>
        </p:txBody>
      </p:sp>
      <p:sp>
        <p:nvSpPr>
          <p:cNvPr id="21" name="Oval 20"/>
          <p:cNvSpPr>
            <a:spLocks noChangeAspect="1"/>
          </p:cNvSpPr>
          <p:nvPr/>
        </p:nvSpPr>
        <p:spPr>
          <a:xfrm>
            <a:off x="6119829" y="1943591"/>
            <a:ext cx="2203323" cy="2203323"/>
          </a:xfrm>
          <a:prstGeom prst="ellips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lvl="2" algn="ctr">
              <a:lnSpc>
                <a:spcPct val="90000"/>
              </a:lnSpc>
              <a:spcBef>
                <a:spcPts val="0"/>
              </a:spcBef>
              <a:spcAft>
                <a:spcPts val="500"/>
              </a:spcAft>
            </a:pPr>
            <a:r>
              <a:rPr lang="en-AU" sz="3200" b="1" dirty="0">
                <a:solidFill>
                  <a:schemeClr val="accent4">
                    <a:lumMod val="60000"/>
                    <a:lumOff val="40000"/>
                  </a:schemeClr>
                </a:solidFill>
              </a:rPr>
              <a:t>$</a:t>
            </a:r>
            <a:r>
              <a:rPr lang="en-AU" sz="3200" b="1" dirty="0" smtClean="0">
                <a:solidFill>
                  <a:schemeClr val="accent4">
                    <a:lumMod val="60000"/>
                    <a:lumOff val="40000"/>
                  </a:schemeClr>
                </a:solidFill>
              </a:rPr>
              <a:t>3.2m</a:t>
            </a:r>
            <a:endParaRPr lang="en-AU" sz="3200" dirty="0">
              <a:solidFill>
                <a:schemeClr val="accent4">
                  <a:lumMod val="60000"/>
                  <a:lumOff val="40000"/>
                </a:schemeClr>
              </a:solidFill>
            </a:endParaRPr>
          </a:p>
          <a:p>
            <a:pPr marL="0" lvl="2" algn="ctr">
              <a:spcBef>
                <a:spcPts val="0"/>
              </a:spcBef>
              <a:spcAft>
                <a:spcPts val="1200"/>
              </a:spcAft>
            </a:pPr>
            <a:r>
              <a:rPr lang="en-AU" sz="1100" dirty="0">
                <a:solidFill>
                  <a:schemeClr val="accent4">
                    <a:lumMod val="60000"/>
                    <a:lumOff val="40000"/>
                  </a:schemeClr>
                </a:solidFill>
              </a:rPr>
              <a:t>Savings of management, performance &amp; </a:t>
            </a:r>
            <a:r>
              <a:rPr lang="en-AU" sz="1100" dirty="0" smtClean="0">
                <a:solidFill>
                  <a:schemeClr val="accent4">
                    <a:lumMod val="60000"/>
                    <a:lumOff val="40000"/>
                  </a:schemeClr>
                </a:solidFill>
              </a:rPr>
              <a:t>service fees</a:t>
            </a:r>
            <a:endParaRPr lang="en-AU" sz="1100" dirty="0">
              <a:solidFill>
                <a:schemeClr val="accent4">
                  <a:lumMod val="60000"/>
                  <a:lumOff val="40000"/>
                </a:schemeClr>
              </a:solidFill>
            </a:endParaRPr>
          </a:p>
        </p:txBody>
      </p:sp>
      <p:sp>
        <p:nvSpPr>
          <p:cNvPr id="23" name="Oval 22"/>
          <p:cNvSpPr>
            <a:spLocks noChangeAspect="1"/>
          </p:cNvSpPr>
          <p:nvPr/>
        </p:nvSpPr>
        <p:spPr>
          <a:xfrm>
            <a:off x="4054752" y="3650875"/>
            <a:ext cx="2484000" cy="2484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lvl="2" algn="ctr">
              <a:lnSpc>
                <a:spcPct val="90000"/>
              </a:lnSpc>
              <a:spcBef>
                <a:spcPts val="0"/>
              </a:spcBef>
              <a:spcAft>
                <a:spcPts val="500"/>
              </a:spcAft>
            </a:pPr>
            <a:r>
              <a:rPr lang="en-AU" sz="4400" b="1" dirty="0">
                <a:solidFill>
                  <a:schemeClr val="bg1"/>
                </a:solidFill>
              </a:rPr>
              <a:t>$</a:t>
            </a:r>
            <a:r>
              <a:rPr lang="en-AU" sz="4400" b="1" dirty="0" smtClean="0">
                <a:solidFill>
                  <a:schemeClr val="bg1"/>
                </a:solidFill>
              </a:rPr>
              <a:t>2.4m</a:t>
            </a:r>
            <a:endParaRPr lang="en-AU" sz="4400" dirty="0">
              <a:solidFill>
                <a:schemeClr val="bg1"/>
              </a:solidFill>
            </a:endParaRPr>
          </a:p>
          <a:p>
            <a:pPr marL="0" lvl="2" algn="ctr">
              <a:lnSpc>
                <a:spcPct val="90000"/>
              </a:lnSpc>
              <a:spcBef>
                <a:spcPts val="0"/>
              </a:spcBef>
              <a:spcAft>
                <a:spcPts val="1200"/>
              </a:spcAft>
            </a:pPr>
            <a:r>
              <a:rPr lang="en-AU" sz="1400" dirty="0">
                <a:solidFill>
                  <a:schemeClr val="bg1"/>
                </a:solidFill>
              </a:rPr>
              <a:t>Donation to charities</a:t>
            </a:r>
          </a:p>
        </p:txBody>
      </p:sp>
      <p:sp>
        <p:nvSpPr>
          <p:cNvPr id="8" name="Oval 7"/>
          <p:cNvSpPr>
            <a:spLocks noChangeAspect="1"/>
          </p:cNvSpPr>
          <p:nvPr/>
        </p:nvSpPr>
        <p:spPr>
          <a:xfrm>
            <a:off x="6795752" y="4249061"/>
            <a:ext cx="1404979" cy="1404979"/>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lvl="2" algn="ctr">
              <a:lnSpc>
                <a:spcPct val="90000"/>
              </a:lnSpc>
              <a:spcBef>
                <a:spcPts val="0"/>
              </a:spcBef>
              <a:spcAft>
                <a:spcPts val="500"/>
              </a:spcAft>
            </a:pPr>
            <a:r>
              <a:rPr lang="en-AU" sz="2000" b="1" dirty="0" smtClean="0">
                <a:solidFill>
                  <a:schemeClr val="accent5"/>
                </a:solidFill>
              </a:rPr>
              <a:t>1.0</a:t>
            </a:r>
            <a:endParaRPr lang="en-AU" sz="2000" b="1" dirty="0">
              <a:solidFill>
                <a:schemeClr val="accent5"/>
              </a:solidFill>
              <a:cs typeface="Arial"/>
            </a:endParaRPr>
          </a:p>
          <a:p>
            <a:pPr marL="0" lvl="2" algn="ctr">
              <a:lnSpc>
                <a:spcPct val="90000"/>
              </a:lnSpc>
              <a:spcBef>
                <a:spcPts val="0"/>
              </a:spcBef>
              <a:spcAft>
                <a:spcPts val="1200"/>
              </a:spcAft>
            </a:pPr>
            <a:r>
              <a:rPr lang="en-AU" sz="1200" dirty="0" smtClean="0">
                <a:solidFill>
                  <a:schemeClr val="accent5"/>
                </a:solidFill>
              </a:rPr>
              <a:t>Cent per share fully franked dividend</a:t>
            </a:r>
            <a:endParaRPr lang="en-AU" sz="1200" dirty="0">
              <a:solidFill>
                <a:schemeClr val="accent5"/>
              </a:solidFill>
            </a:endParaRPr>
          </a:p>
        </p:txBody>
      </p:sp>
    </p:spTree>
    <p:extLst>
      <p:ext uri="{BB962C8B-B14F-4D97-AF65-F5344CB8AC3E}">
        <p14:creationId xmlns:p14="http://schemas.microsoft.com/office/powerpoint/2010/main" val="4068618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FGG performance </a:t>
            </a:r>
            <a:endParaRPr lang="en-AU" dirty="0"/>
          </a:p>
        </p:txBody>
      </p:sp>
      <p:sp>
        <p:nvSpPr>
          <p:cNvPr id="3" name="Slide Number Placeholder 2"/>
          <p:cNvSpPr>
            <a:spLocks noGrp="1"/>
          </p:cNvSpPr>
          <p:nvPr>
            <p:ph type="sldNum" sz="quarter" idx="4"/>
          </p:nvPr>
        </p:nvSpPr>
        <p:spPr/>
        <p:txBody>
          <a:bodyPr/>
          <a:lstStyle/>
          <a:p>
            <a:fld id="{AEA9FD5F-EFF3-4963-9EAE-EF8F2BF85D6F}" type="slidenum">
              <a:rPr lang="en-AU" smtClean="0"/>
              <a:t>25</a:t>
            </a:fld>
            <a:endParaRPr lang="en-AU"/>
          </a:p>
        </p:txBody>
      </p:sp>
      <p:graphicFrame>
        <p:nvGraphicFramePr>
          <p:cNvPr id="4" name="Table 3"/>
          <p:cNvGraphicFramePr>
            <a:graphicFrameLocks noGrp="1"/>
          </p:cNvGraphicFramePr>
          <p:nvPr>
            <p:extLst>
              <p:ext uri="{D42A27DB-BD31-4B8C-83A1-F6EECF244321}">
                <p14:modId xmlns:p14="http://schemas.microsoft.com/office/powerpoint/2010/main" val="3287667240"/>
              </p:ext>
            </p:extLst>
          </p:nvPr>
        </p:nvGraphicFramePr>
        <p:xfrm>
          <a:off x="400050" y="1600176"/>
          <a:ext cx="8191499" cy="4572025"/>
        </p:xfrm>
        <a:graphic>
          <a:graphicData uri="http://schemas.openxmlformats.org/drawingml/2006/table">
            <a:tbl>
              <a:tblPr firstRow="1" firstCol="1" bandRow="1">
                <a:tableStyleId>{68D230F3-CF80-4859-8CE7-A43EE81993B5}</a:tableStyleId>
              </a:tblPr>
              <a:tblGrid>
                <a:gridCol w="2938164"/>
                <a:gridCol w="1321089"/>
                <a:gridCol w="1160871"/>
                <a:gridCol w="1160871"/>
                <a:gridCol w="1610504"/>
              </a:tblGrid>
              <a:tr h="1398379">
                <a:tc>
                  <a:txBody>
                    <a:bodyPr/>
                    <a:lstStyle/>
                    <a:p>
                      <a:pPr marL="0" algn="l" defTabSz="457200" rtl="0" eaLnBrk="1" fontAlgn="ctr" latinLnBrk="0" hangingPunct="1">
                        <a:spcAft>
                          <a:spcPts val="0"/>
                        </a:spcAft>
                      </a:pPr>
                      <a:r>
                        <a:rPr lang="en-GB" sz="1600" kern="1200" dirty="0" smtClean="0">
                          <a:solidFill>
                            <a:schemeClr val="accent5"/>
                          </a:solidFill>
                          <a:effectLst/>
                        </a:rPr>
                        <a:t> Performance </a:t>
                      </a:r>
                      <a:r>
                        <a:rPr lang="en-GB" sz="1600" kern="1200" dirty="0">
                          <a:solidFill>
                            <a:schemeClr val="accent5"/>
                          </a:solidFill>
                          <a:effectLst/>
                        </a:rPr>
                        <a:t>at </a:t>
                      </a:r>
                      <a:br>
                        <a:rPr lang="en-GB" sz="1600" kern="1200" dirty="0">
                          <a:solidFill>
                            <a:schemeClr val="accent5"/>
                          </a:solidFill>
                          <a:effectLst/>
                        </a:rPr>
                      </a:br>
                      <a:r>
                        <a:rPr lang="en-GB" sz="1600" kern="1200" dirty="0" smtClean="0">
                          <a:solidFill>
                            <a:schemeClr val="accent5"/>
                          </a:solidFill>
                          <a:effectLst/>
                        </a:rPr>
                        <a:t> </a:t>
                      </a:r>
                      <a:r>
                        <a:rPr lang="en-GB" sz="1600" kern="1200" dirty="0" smtClean="0">
                          <a:solidFill>
                            <a:schemeClr val="accent5"/>
                          </a:solidFill>
                          <a:effectLst/>
                        </a:rPr>
                        <a:t>31 </a:t>
                      </a:r>
                      <a:r>
                        <a:rPr lang="en-GB" sz="1600" kern="1200" dirty="0" smtClean="0">
                          <a:solidFill>
                            <a:schemeClr val="accent5"/>
                          </a:solidFill>
                          <a:effectLst/>
                        </a:rPr>
                        <a:t>October </a:t>
                      </a:r>
                      <a:r>
                        <a:rPr lang="en-GB" sz="1600" kern="1200" baseline="0" dirty="0" smtClean="0">
                          <a:solidFill>
                            <a:schemeClr val="accent5"/>
                          </a:solidFill>
                          <a:effectLst/>
                        </a:rPr>
                        <a:t>2016</a:t>
                      </a:r>
                      <a:endParaRPr lang="en-AU" sz="1600" b="1" kern="1200" dirty="0">
                        <a:solidFill>
                          <a:schemeClr val="accent5"/>
                        </a:solidFill>
                        <a:effectLst/>
                        <a:latin typeface="+mn-lt"/>
                        <a:ea typeface="+mn-ea"/>
                        <a:cs typeface="+mn-cs"/>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algn="ctr" defTabSz="457200" rtl="0" eaLnBrk="1" fontAlgn="ctr" latinLnBrk="0" hangingPunct="1">
                        <a:spcAft>
                          <a:spcPts val="0"/>
                        </a:spcAft>
                      </a:pPr>
                      <a:r>
                        <a:rPr lang="en-GB" sz="2000" kern="1200" dirty="0" smtClean="0">
                          <a:solidFill>
                            <a:schemeClr val="accent5"/>
                          </a:solidFill>
                          <a:effectLst/>
                        </a:rPr>
                        <a:t>3</a:t>
                      </a:r>
                      <a:endParaRPr lang="en-GB" sz="2000" kern="1200" dirty="0" smtClean="0">
                        <a:solidFill>
                          <a:schemeClr val="accent5"/>
                        </a:solidFill>
                        <a:effectLst/>
                      </a:endParaRPr>
                    </a:p>
                    <a:p>
                      <a:pPr marL="0" algn="ctr" defTabSz="457200" rtl="0" eaLnBrk="1" fontAlgn="ctr" latinLnBrk="0" hangingPunct="1">
                        <a:spcAft>
                          <a:spcPts val="0"/>
                        </a:spcAft>
                      </a:pPr>
                      <a:r>
                        <a:rPr lang="en-GB" sz="1200" b="1" kern="1200" dirty="0" smtClean="0">
                          <a:solidFill>
                            <a:schemeClr val="accent5"/>
                          </a:solidFill>
                          <a:effectLst/>
                          <a:latin typeface="+mn-lt"/>
                          <a:ea typeface="+mn-ea"/>
                          <a:cs typeface="+mn-cs"/>
                        </a:rPr>
                        <a:t>MONTH</a:t>
                      </a:r>
                    </a:p>
                    <a:p>
                      <a:pPr marL="0" algn="ctr" defTabSz="457200" rtl="0" eaLnBrk="1" fontAlgn="ctr" latinLnBrk="0" hangingPunct="1">
                        <a:spcAft>
                          <a:spcPts val="0"/>
                        </a:spcAft>
                      </a:pPr>
                      <a:r>
                        <a:rPr lang="en-GB" sz="1200" b="1" kern="1200" dirty="0" smtClean="0">
                          <a:solidFill>
                            <a:schemeClr val="accent5"/>
                          </a:solidFill>
                          <a:effectLst/>
                          <a:latin typeface="+mn-lt"/>
                          <a:ea typeface="+mn-ea"/>
                          <a:cs typeface="+mn-cs"/>
                        </a:rPr>
                        <a:t>%</a:t>
                      </a:r>
                      <a:endParaRPr lang="en-AU" sz="1200" b="1" kern="1200" dirty="0">
                        <a:solidFill>
                          <a:schemeClr val="accent5"/>
                        </a:solidFill>
                        <a:effectLst/>
                        <a:latin typeface="+mn-lt"/>
                        <a:ea typeface="+mn-ea"/>
                        <a:cs typeface="+mn-cs"/>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algn="ctr" defTabSz="457200" rtl="0" eaLnBrk="1" fontAlgn="ctr" latinLnBrk="0" hangingPunct="1">
                        <a:spcAft>
                          <a:spcPts val="0"/>
                        </a:spcAft>
                      </a:pPr>
                      <a:r>
                        <a:rPr lang="en-GB" sz="2000" kern="1200" dirty="0" smtClean="0">
                          <a:solidFill>
                            <a:schemeClr val="accent5"/>
                          </a:solidFill>
                          <a:effectLst/>
                        </a:rPr>
                        <a:t>6 </a:t>
                      </a:r>
                      <a:r>
                        <a:rPr lang="en-GB" sz="2000" kern="1200" dirty="0" smtClean="0">
                          <a:solidFill>
                            <a:schemeClr val="accent5"/>
                          </a:solidFill>
                          <a:effectLst/>
                        </a:rPr>
                        <a:t/>
                      </a:r>
                      <a:br>
                        <a:rPr lang="en-GB" sz="2000" kern="1200" dirty="0" smtClean="0">
                          <a:solidFill>
                            <a:schemeClr val="accent5"/>
                          </a:solidFill>
                          <a:effectLst/>
                        </a:rPr>
                      </a:br>
                      <a:r>
                        <a:rPr lang="en-GB" sz="1200" b="1" kern="1200" dirty="0" smtClean="0">
                          <a:solidFill>
                            <a:schemeClr val="accent5"/>
                          </a:solidFill>
                          <a:effectLst/>
                          <a:latin typeface="+mn-lt"/>
                          <a:ea typeface="+mn-ea"/>
                          <a:cs typeface="+mn-cs"/>
                        </a:rPr>
                        <a:t>MONTH</a:t>
                      </a:r>
                    </a:p>
                    <a:p>
                      <a:pPr marL="0" algn="ctr" defTabSz="457200" rtl="0" eaLnBrk="1" fontAlgn="ctr" latinLnBrk="0" hangingPunct="1">
                        <a:spcAft>
                          <a:spcPts val="0"/>
                        </a:spcAft>
                      </a:pPr>
                      <a:r>
                        <a:rPr lang="en-GB" sz="1200" b="1" kern="1200" dirty="0" smtClean="0">
                          <a:solidFill>
                            <a:schemeClr val="accent5"/>
                          </a:solidFill>
                          <a:effectLst/>
                          <a:latin typeface="+mn-lt"/>
                          <a:ea typeface="+mn-ea"/>
                          <a:cs typeface="+mn-cs"/>
                        </a:rPr>
                        <a:t>%</a:t>
                      </a:r>
                      <a:endParaRPr lang="en-AU" sz="1200" b="1" kern="1200" dirty="0">
                        <a:solidFill>
                          <a:schemeClr val="accent5"/>
                        </a:solidFill>
                        <a:effectLst/>
                        <a:latin typeface="+mn-lt"/>
                        <a:ea typeface="+mn-ea"/>
                        <a:cs typeface="+mn-cs"/>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algn="ctr" defTabSz="457200" rtl="0" eaLnBrk="1" fontAlgn="ctr" latinLnBrk="0" hangingPunct="1">
                        <a:spcAft>
                          <a:spcPts val="0"/>
                        </a:spcAft>
                      </a:pPr>
                      <a:r>
                        <a:rPr lang="en-AU" sz="2000" b="1" kern="1200" dirty="0" smtClean="0">
                          <a:solidFill>
                            <a:schemeClr val="accent5"/>
                          </a:solidFill>
                          <a:effectLst/>
                          <a:latin typeface="+mn-lt"/>
                          <a:ea typeface="+mn-ea"/>
                          <a:cs typeface="+mn-cs"/>
                        </a:rPr>
                        <a:t>1 </a:t>
                      </a:r>
                      <a:endParaRPr lang="en-AU" sz="2000" b="1" kern="1200" dirty="0" smtClean="0">
                        <a:solidFill>
                          <a:schemeClr val="accent5"/>
                        </a:solidFill>
                        <a:effectLst/>
                        <a:latin typeface="+mn-lt"/>
                        <a:ea typeface="+mn-ea"/>
                        <a:cs typeface="+mn-cs"/>
                      </a:endParaRPr>
                    </a:p>
                    <a:p>
                      <a:pPr marL="0" algn="ctr" defTabSz="457200" rtl="0" eaLnBrk="1" fontAlgn="ctr" latinLnBrk="0" hangingPunct="1">
                        <a:spcAft>
                          <a:spcPts val="0"/>
                        </a:spcAft>
                      </a:pPr>
                      <a:r>
                        <a:rPr lang="en-AU" sz="1200" b="1" kern="1200" dirty="0" smtClean="0">
                          <a:solidFill>
                            <a:schemeClr val="accent5"/>
                          </a:solidFill>
                          <a:effectLst/>
                          <a:latin typeface="+mn-lt"/>
                          <a:ea typeface="+mn-ea"/>
                          <a:cs typeface="+mn-cs"/>
                        </a:rPr>
                        <a:t>YEAR</a:t>
                      </a:r>
                    </a:p>
                    <a:p>
                      <a:pPr marL="0" algn="ctr" defTabSz="457200" rtl="0" eaLnBrk="1" fontAlgn="ctr" latinLnBrk="0" hangingPunct="1">
                        <a:spcAft>
                          <a:spcPts val="0"/>
                        </a:spcAft>
                      </a:pPr>
                      <a:r>
                        <a:rPr lang="en-AU" sz="1200" b="1" kern="1200" dirty="0" smtClean="0">
                          <a:solidFill>
                            <a:schemeClr val="accent5"/>
                          </a:solidFill>
                          <a:effectLst/>
                          <a:latin typeface="+mn-lt"/>
                          <a:ea typeface="+mn-ea"/>
                          <a:cs typeface="+mn-cs"/>
                        </a:rPr>
                        <a:t>%</a:t>
                      </a:r>
                      <a:endParaRPr lang="en-AU" sz="1200" b="1" kern="1200" dirty="0">
                        <a:solidFill>
                          <a:schemeClr val="accent5"/>
                        </a:solidFill>
                        <a:effectLst/>
                        <a:latin typeface="+mn-lt"/>
                        <a:ea typeface="+mn-ea"/>
                        <a:cs typeface="+mn-cs"/>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algn="ctr" defTabSz="457200" rtl="0" eaLnBrk="1" fontAlgn="ctr" latinLnBrk="0" hangingPunct="1">
                        <a:spcAft>
                          <a:spcPts val="0"/>
                        </a:spcAft>
                      </a:pPr>
                      <a:r>
                        <a:rPr lang="en-GB" sz="1400" kern="1200" dirty="0">
                          <a:solidFill>
                            <a:schemeClr val="accent5"/>
                          </a:solidFill>
                          <a:effectLst/>
                        </a:rPr>
                        <a:t>Since </a:t>
                      </a:r>
                      <a:r>
                        <a:rPr lang="en-GB" sz="1400" kern="1200" dirty="0" smtClean="0">
                          <a:solidFill>
                            <a:schemeClr val="accent5"/>
                          </a:solidFill>
                          <a:effectLst/>
                        </a:rPr>
                        <a:t>inception </a:t>
                      </a:r>
                      <a:endParaRPr lang="en-GB" sz="1400" kern="1200" dirty="0" smtClean="0">
                        <a:solidFill>
                          <a:schemeClr val="accent5"/>
                        </a:solidFill>
                        <a:effectLst/>
                      </a:endParaRPr>
                    </a:p>
                    <a:p>
                      <a:pPr marL="0" algn="ctr" defTabSz="457200" rtl="0" eaLnBrk="1" fontAlgn="ctr" latinLnBrk="0" hangingPunct="1">
                        <a:spcAft>
                          <a:spcPts val="0"/>
                        </a:spcAft>
                      </a:pPr>
                      <a:r>
                        <a:rPr lang="en-GB" sz="1200" kern="1200" dirty="0" smtClean="0">
                          <a:solidFill>
                            <a:schemeClr val="accent5"/>
                          </a:solidFill>
                          <a:effectLst/>
                        </a:rPr>
                        <a:t>September</a:t>
                      </a:r>
                      <a:r>
                        <a:rPr lang="en-GB" sz="1200" kern="1200" baseline="0" dirty="0" smtClean="0">
                          <a:solidFill>
                            <a:schemeClr val="accent5"/>
                          </a:solidFill>
                          <a:effectLst/>
                        </a:rPr>
                        <a:t> </a:t>
                      </a:r>
                      <a:r>
                        <a:rPr lang="en-GB" sz="1200" kern="1200" baseline="0" dirty="0" smtClean="0">
                          <a:solidFill>
                            <a:schemeClr val="accent5"/>
                          </a:solidFill>
                          <a:effectLst/>
                        </a:rPr>
                        <a:t>2015</a:t>
                      </a:r>
                    </a:p>
                    <a:p>
                      <a:pPr marL="0" algn="ctr" defTabSz="457200" rtl="0" eaLnBrk="1" fontAlgn="ctr" latinLnBrk="0" hangingPunct="1">
                        <a:spcAft>
                          <a:spcPts val="0"/>
                        </a:spcAft>
                      </a:pPr>
                      <a:r>
                        <a:rPr lang="en-GB" sz="1200" kern="1200" baseline="0" dirty="0" smtClean="0">
                          <a:solidFill>
                            <a:schemeClr val="accent5"/>
                          </a:solidFill>
                          <a:effectLst/>
                        </a:rPr>
                        <a:t>%</a:t>
                      </a:r>
                      <a:endParaRPr lang="en-GB" sz="1200" kern="1200" dirty="0" smtClean="0">
                        <a:solidFill>
                          <a:schemeClr val="accent5"/>
                        </a:solidFill>
                        <a:effectLst/>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r>
              <a:tr h="1057882">
                <a:tc>
                  <a:txBody>
                    <a:bodyPr/>
                    <a:lstStyle/>
                    <a:p>
                      <a:pPr marL="0" algn="l" defTabSz="457200" rtl="0" eaLnBrk="1" fontAlgn="ctr" latinLnBrk="0" hangingPunct="1">
                        <a:spcAft>
                          <a:spcPts val="0"/>
                        </a:spcAft>
                      </a:pPr>
                      <a:r>
                        <a:rPr lang="en-GB" sz="1400" b="0" kern="1200" dirty="0" smtClean="0">
                          <a:solidFill>
                            <a:schemeClr val="accent5"/>
                          </a:solidFill>
                          <a:effectLst/>
                        </a:rPr>
                        <a:t> FGG </a:t>
                      </a:r>
                      <a:endParaRPr lang="en-AU" sz="1400" b="0" kern="1200" baseline="30000" dirty="0">
                        <a:solidFill>
                          <a:schemeClr val="accent5"/>
                        </a:solidFill>
                        <a:effectLst/>
                        <a:latin typeface="+mn-lt"/>
                        <a:ea typeface="+mn-ea"/>
                        <a:cs typeface="+mn-cs"/>
                      </a:endParaRPr>
                    </a:p>
                  </a:txBody>
                  <a:tcPr anchor="ctr">
                    <a:lnT w="19050" cap="flat" cmpd="sng" algn="ctr">
                      <a:solidFill>
                        <a:schemeClr val="accent5"/>
                      </a:solidFill>
                      <a:prstDash val="solid"/>
                      <a:round/>
                      <a:headEnd type="none" w="med" len="med"/>
                      <a:tailEnd type="none" w="med" len="med"/>
                    </a:lnT>
                    <a:solidFill>
                      <a:schemeClr val="accent5">
                        <a:lumMod val="20000"/>
                        <a:lumOff val="80000"/>
                        <a:alpha val="50000"/>
                      </a:schemeClr>
                    </a:solidFill>
                  </a:tcP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-0.4%</a:t>
                      </a:r>
                      <a:endParaRPr lang="en-AU" sz="1400" dirty="0">
                        <a:solidFill>
                          <a:schemeClr val="tx1">
                            <a:lumMod val="65000"/>
                            <a:lumOff val="35000"/>
                          </a:schemeClr>
                        </a:solidFill>
                        <a:effectLst/>
                        <a:latin typeface="Arial"/>
                        <a:ea typeface="MS PGothic"/>
                        <a:cs typeface="Times New Roman"/>
                      </a:endParaRPr>
                    </a:p>
                  </a:txBody>
                  <a:tcPr anchor="ctr">
                    <a:lnT w="19050" cap="flat" cmpd="sng" algn="ctr">
                      <a:solidFill>
                        <a:schemeClr val="accent5"/>
                      </a:solidFill>
                      <a:prstDash val="solid"/>
                      <a:round/>
                      <a:headEnd type="none" w="med" len="med"/>
                      <a:tailEnd type="none" w="med" len="med"/>
                    </a:lnT>
                    <a:solidFill>
                      <a:schemeClr val="accent5">
                        <a:lumMod val="20000"/>
                        <a:lumOff val="80000"/>
                        <a:alpha val="50000"/>
                      </a:schemeClr>
                    </a:solidFill>
                  </a:tcP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3.3%</a:t>
                      </a:r>
                      <a:endParaRPr lang="en-AU" sz="1400" dirty="0">
                        <a:solidFill>
                          <a:schemeClr val="tx1">
                            <a:lumMod val="65000"/>
                            <a:lumOff val="35000"/>
                          </a:schemeClr>
                        </a:solidFill>
                        <a:effectLst/>
                        <a:latin typeface="Arial"/>
                        <a:ea typeface="MS PGothic"/>
                        <a:cs typeface="Times New Roman"/>
                      </a:endParaRPr>
                    </a:p>
                  </a:txBody>
                  <a:tcPr anchor="ctr">
                    <a:lnT w="19050" cap="flat" cmpd="sng" algn="ctr">
                      <a:solidFill>
                        <a:schemeClr val="accent5"/>
                      </a:solidFill>
                      <a:prstDash val="solid"/>
                      <a:round/>
                      <a:headEnd type="none" w="med" len="med"/>
                      <a:tailEnd type="none" w="med" len="med"/>
                    </a:lnT>
                    <a:solidFill>
                      <a:schemeClr val="accent5">
                        <a:lumMod val="20000"/>
                        <a:lumOff val="80000"/>
                        <a:alpha val="50000"/>
                      </a:schemeClr>
                    </a:solidFill>
                  </a:tcP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-2.9%</a:t>
                      </a:r>
                      <a:endParaRPr lang="en-AU" sz="1400" dirty="0">
                        <a:solidFill>
                          <a:schemeClr val="tx1">
                            <a:lumMod val="65000"/>
                            <a:lumOff val="35000"/>
                          </a:schemeClr>
                        </a:solidFill>
                        <a:effectLst/>
                        <a:latin typeface="Arial"/>
                        <a:ea typeface="MS PGothic"/>
                        <a:cs typeface="Times New Roman"/>
                      </a:endParaRPr>
                    </a:p>
                  </a:txBody>
                  <a:tcPr anchor="ctr">
                    <a:lnT w="19050" cap="flat" cmpd="sng" algn="ctr">
                      <a:solidFill>
                        <a:schemeClr val="accent5"/>
                      </a:solidFill>
                      <a:prstDash val="solid"/>
                      <a:round/>
                      <a:headEnd type="none" w="med" len="med"/>
                      <a:tailEnd type="none" w="med" len="med"/>
                    </a:lnT>
                    <a:solidFill>
                      <a:schemeClr val="accent5">
                        <a:lumMod val="20000"/>
                        <a:lumOff val="80000"/>
                        <a:alpha val="50000"/>
                      </a:schemeClr>
                    </a:solidFill>
                  </a:tcPr>
                </a:tc>
                <a:tc>
                  <a:txBody>
                    <a:bodyPr/>
                    <a:lstStyle/>
                    <a:p>
                      <a:pPr algn="ctr">
                        <a:spcAft>
                          <a:spcPts val="0"/>
                        </a:spcAft>
                      </a:pPr>
                      <a:r>
                        <a:rPr lang="en-AU" sz="1400" dirty="0" smtClean="0">
                          <a:solidFill>
                            <a:schemeClr val="tx1">
                              <a:lumMod val="65000"/>
                              <a:lumOff val="35000"/>
                            </a:schemeClr>
                          </a:solidFill>
                          <a:effectLst/>
                        </a:rPr>
                        <a:t>-0. 9%</a:t>
                      </a:r>
                      <a:endParaRPr lang="en-AU" sz="1400" dirty="0">
                        <a:solidFill>
                          <a:schemeClr val="tx1">
                            <a:lumMod val="65000"/>
                            <a:lumOff val="35000"/>
                          </a:schemeClr>
                        </a:solidFill>
                        <a:effectLst/>
                        <a:latin typeface="Arial"/>
                        <a:ea typeface="MS PGothic"/>
                        <a:cs typeface="Times New Roman"/>
                      </a:endParaRPr>
                    </a:p>
                  </a:txBody>
                  <a:tcPr anchor="ctr">
                    <a:lnT w="19050" cap="flat" cmpd="sng" algn="ctr">
                      <a:solidFill>
                        <a:schemeClr val="accent5"/>
                      </a:solidFill>
                      <a:prstDash val="solid"/>
                      <a:round/>
                      <a:headEnd type="none" w="med" len="med"/>
                      <a:tailEnd type="none" w="med" len="med"/>
                    </a:lnT>
                    <a:solidFill>
                      <a:schemeClr val="accent5">
                        <a:lumMod val="20000"/>
                        <a:lumOff val="80000"/>
                        <a:alpha val="50000"/>
                      </a:schemeClr>
                    </a:solidFill>
                  </a:tcPr>
                </a:tc>
              </a:tr>
              <a:tr h="1057882">
                <a:tc>
                  <a:txBody>
                    <a:bodyPr/>
                    <a:lstStyle/>
                    <a:p>
                      <a:pPr marL="0" algn="l" defTabSz="457200" rtl="0" eaLnBrk="1" fontAlgn="ctr" latinLnBrk="0" hangingPunct="1">
                        <a:spcAft>
                          <a:spcPts val="0"/>
                        </a:spcAft>
                      </a:pPr>
                      <a:r>
                        <a:rPr lang="en-GB" sz="1400" b="0" kern="1200" dirty="0" smtClean="0">
                          <a:solidFill>
                            <a:schemeClr val="accent5"/>
                          </a:solidFill>
                          <a:effectLst/>
                        </a:rPr>
                        <a:t> MSCI World</a:t>
                      </a:r>
                      <a:r>
                        <a:rPr lang="en-GB" sz="1400" b="0" kern="1200" baseline="0" dirty="0" smtClean="0">
                          <a:solidFill>
                            <a:schemeClr val="accent5"/>
                          </a:solidFill>
                          <a:effectLst/>
                        </a:rPr>
                        <a:t> </a:t>
                      </a:r>
                      <a:r>
                        <a:rPr lang="en-GB" sz="1400" b="0" kern="1200" baseline="0" dirty="0" smtClean="0">
                          <a:solidFill>
                            <a:schemeClr val="accent5"/>
                          </a:solidFill>
                          <a:effectLst/>
                        </a:rPr>
                        <a:t>Index (AUD) </a:t>
                      </a:r>
                      <a:endParaRPr lang="en-AU" sz="1400" b="0" kern="1200" dirty="0">
                        <a:solidFill>
                          <a:schemeClr val="accent5"/>
                        </a:solidFill>
                        <a:effectLst/>
                        <a:latin typeface="+mn-lt"/>
                        <a:ea typeface="+mn-ea"/>
                        <a:cs typeface="+mn-cs"/>
                      </a:endParaRPr>
                    </a:p>
                  </a:txBody>
                  <a:tcPr anchor="ct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-1.0%</a:t>
                      </a:r>
                      <a:endParaRPr lang="en-AU" sz="1400" dirty="0">
                        <a:solidFill>
                          <a:schemeClr val="tx1">
                            <a:lumMod val="65000"/>
                            <a:lumOff val="35000"/>
                          </a:schemeClr>
                        </a:solidFill>
                        <a:effectLst/>
                        <a:latin typeface="Arial"/>
                        <a:ea typeface="MS PGothic"/>
                        <a:cs typeface="Times New Roman"/>
                      </a:endParaRPr>
                    </a:p>
                  </a:txBody>
                  <a:tcPr anchor="ct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3.0%</a:t>
                      </a:r>
                      <a:endParaRPr lang="en-AU" sz="1400" dirty="0">
                        <a:solidFill>
                          <a:schemeClr val="tx1">
                            <a:lumMod val="65000"/>
                            <a:lumOff val="35000"/>
                          </a:schemeClr>
                        </a:solidFill>
                        <a:effectLst/>
                        <a:latin typeface="Arial"/>
                        <a:ea typeface="MS PGothic"/>
                        <a:cs typeface="Times New Roman"/>
                      </a:endParaRPr>
                    </a:p>
                  </a:txBody>
                  <a:tcPr anchor="ctr"/>
                </a:tc>
                <a:tc>
                  <a:txBody>
                    <a:bodyPr/>
                    <a:lstStyle/>
                    <a:p>
                      <a:pPr algn="ctr">
                        <a:spcAft>
                          <a:spcPts val="0"/>
                        </a:spcAft>
                      </a:pPr>
                      <a:r>
                        <a:rPr lang="en-AU" sz="1400" dirty="0" smtClean="0">
                          <a:solidFill>
                            <a:schemeClr val="tx1">
                              <a:lumMod val="65000"/>
                              <a:lumOff val="35000"/>
                            </a:schemeClr>
                          </a:solidFill>
                          <a:effectLst/>
                          <a:latin typeface="Arial"/>
                          <a:ea typeface="MS PGothic"/>
                          <a:cs typeface="Times New Roman"/>
                        </a:rPr>
                        <a:t>-4.2%</a:t>
                      </a:r>
                      <a:endParaRPr lang="en-AU" sz="1400" dirty="0">
                        <a:solidFill>
                          <a:schemeClr val="tx1">
                            <a:lumMod val="65000"/>
                            <a:lumOff val="35000"/>
                          </a:schemeClr>
                        </a:solidFill>
                        <a:effectLst/>
                        <a:latin typeface="Arial"/>
                        <a:ea typeface="MS PGothic"/>
                        <a:cs typeface="Times New Roman"/>
                      </a:endParaRPr>
                    </a:p>
                  </a:txBody>
                  <a:tcPr anchor="ctr"/>
                </a:tc>
                <a:tc>
                  <a:txBody>
                    <a:bodyPr/>
                    <a:lstStyle/>
                    <a:p>
                      <a:pPr algn="ctr">
                        <a:spcAft>
                          <a:spcPts val="0"/>
                        </a:spcAft>
                      </a:pPr>
                      <a:r>
                        <a:rPr lang="en-AU" sz="1400" dirty="0" smtClean="0">
                          <a:solidFill>
                            <a:schemeClr val="tx1">
                              <a:lumMod val="65000"/>
                              <a:lumOff val="35000"/>
                            </a:schemeClr>
                          </a:solidFill>
                          <a:effectLst/>
                        </a:rPr>
                        <a:t>-0.2%</a:t>
                      </a:r>
                      <a:endParaRPr lang="en-AU" sz="1400" dirty="0">
                        <a:solidFill>
                          <a:schemeClr val="tx1">
                            <a:lumMod val="65000"/>
                            <a:lumOff val="35000"/>
                          </a:schemeClr>
                        </a:solidFill>
                        <a:effectLst/>
                        <a:latin typeface="Arial"/>
                        <a:ea typeface="MS PGothic"/>
                        <a:cs typeface="Times New Roman"/>
                      </a:endParaRPr>
                    </a:p>
                  </a:txBody>
                  <a:tcPr anchor="ctr"/>
                </a:tc>
              </a:tr>
              <a:tr h="1057882">
                <a:tc>
                  <a:txBody>
                    <a:bodyPr/>
                    <a:lstStyle/>
                    <a:p>
                      <a:pPr marL="0" algn="l" defTabSz="457200" rtl="0" eaLnBrk="1" fontAlgn="ctr" latinLnBrk="0" hangingPunct="1">
                        <a:spcAft>
                          <a:spcPts val="0"/>
                        </a:spcAft>
                      </a:pPr>
                      <a:r>
                        <a:rPr lang="en-GB" sz="1400" kern="1200" dirty="0" smtClean="0">
                          <a:solidFill>
                            <a:schemeClr val="accent5"/>
                          </a:solidFill>
                          <a:effectLst/>
                        </a:rPr>
                        <a:t> Outperformance</a:t>
                      </a:r>
                      <a:endParaRPr lang="en-AU" sz="1400" b="1" kern="1200" dirty="0">
                        <a:solidFill>
                          <a:schemeClr val="accent5"/>
                        </a:solidFill>
                        <a:effectLst/>
                        <a:latin typeface="+mn-lt"/>
                        <a:ea typeface="+mn-ea"/>
                        <a:cs typeface="+mn-cs"/>
                      </a:endParaRPr>
                    </a:p>
                  </a:txBody>
                  <a:tcPr anchor="ctr">
                    <a:lnB w="19050" cap="flat" cmpd="sng" algn="ctr">
                      <a:solidFill>
                        <a:schemeClr val="accent5"/>
                      </a:solidFill>
                      <a:prstDash val="solid"/>
                      <a:round/>
                      <a:headEnd type="none" w="med" len="med"/>
                      <a:tailEnd type="none" w="med" len="med"/>
                    </a:lnB>
                    <a:solidFill>
                      <a:schemeClr val="accent5">
                        <a:lumMod val="20000"/>
                        <a:lumOff val="80000"/>
                        <a:alpha val="50000"/>
                      </a:schemeClr>
                    </a:solidFill>
                  </a:tcPr>
                </a:tc>
                <a:tc>
                  <a:txBody>
                    <a:bodyPr/>
                    <a:lstStyle/>
                    <a:p>
                      <a:pPr algn="ctr">
                        <a:spcAft>
                          <a:spcPts val="0"/>
                        </a:spcAft>
                      </a:pPr>
                      <a:r>
                        <a:rPr lang="en-AU" sz="1400" b="1" kern="1200" dirty="0" smtClean="0">
                          <a:solidFill>
                            <a:schemeClr val="accent5"/>
                          </a:solidFill>
                          <a:effectLst/>
                          <a:latin typeface="+mn-lt"/>
                          <a:ea typeface="+mn-ea"/>
                          <a:cs typeface="+mn-cs"/>
                        </a:rPr>
                        <a:t>+0.6%</a:t>
                      </a:r>
                      <a:endParaRPr lang="en-AU" sz="1400" b="1" kern="1200" dirty="0">
                        <a:solidFill>
                          <a:schemeClr val="accent5"/>
                        </a:solidFill>
                        <a:effectLst/>
                        <a:latin typeface="+mn-lt"/>
                        <a:ea typeface="+mn-ea"/>
                        <a:cs typeface="+mn-cs"/>
                      </a:endParaRPr>
                    </a:p>
                  </a:txBody>
                  <a:tcPr anchor="ctr">
                    <a:lnB w="19050" cap="flat" cmpd="sng" algn="ctr">
                      <a:solidFill>
                        <a:schemeClr val="accent5"/>
                      </a:solidFill>
                      <a:prstDash val="solid"/>
                      <a:round/>
                      <a:headEnd type="none" w="med" len="med"/>
                      <a:tailEnd type="none" w="med" len="med"/>
                    </a:lnB>
                    <a:solidFill>
                      <a:schemeClr val="accent5">
                        <a:lumMod val="20000"/>
                        <a:lumOff val="80000"/>
                        <a:alpha val="50000"/>
                      </a:schemeClr>
                    </a:solidFill>
                  </a:tcPr>
                </a:tc>
                <a:tc>
                  <a:txBody>
                    <a:bodyPr/>
                    <a:lstStyle/>
                    <a:p>
                      <a:pPr algn="ctr">
                        <a:spcAft>
                          <a:spcPts val="0"/>
                        </a:spcAft>
                      </a:pPr>
                      <a:r>
                        <a:rPr lang="en-AU" sz="1400" b="1" kern="1200" dirty="0" smtClean="0">
                          <a:solidFill>
                            <a:schemeClr val="accent5"/>
                          </a:solidFill>
                          <a:effectLst/>
                          <a:latin typeface="+mn-lt"/>
                          <a:ea typeface="+mn-ea"/>
                          <a:cs typeface="+mn-cs"/>
                        </a:rPr>
                        <a:t>+0.3%</a:t>
                      </a:r>
                      <a:endParaRPr lang="en-AU" sz="1400" b="1" kern="1200" dirty="0">
                        <a:solidFill>
                          <a:schemeClr val="accent5"/>
                        </a:solidFill>
                        <a:effectLst/>
                        <a:latin typeface="+mn-lt"/>
                        <a:ea typeface="+mn-ea"/>
                        <a:cs typeface="+mn-cs"/>
                      </a:endParaRPr>
                    </a:p>
                  </a:txBody>
                  <a:tcPr anchor="ctr">
                    <a:lnB w="19050" cap="flat" cmpd="sng" algn="ctr">
                      <a:solidFill>
                        <a:schemeClr val="accent5"/>
                      </a:solidFill>
                      <a:prstDash val="solid"/>
                      <a:round/>
                      <a:headEnd type="none" w="med" len="med"/>
                      <a:tailEnd type="none" w="med" len="med"/>
                    </a:lnB>
                    <a:solidFill>
                      <a:schemeClr val="accent5">
                        <a:lumMod val="20000"/>
                        <a:lumOff val="80000"/>
                        <a:alpha val="50000"/>
                      </a:schemeClr>
                    </a:solidFill>
                  </a:tcPr>
                </a:tc>
                <a:tc>
                  <a:txBody>
                    <a:bodyPr/>
                    <a:lstStyle/>
                    <a:p>
                      <a:pPr algn="ctr">
                        <a:spcAft>
                          <a:spcPts val="0"/>
                        </a:spcAft>
                      </a:pPr>
                      <a:r>
                        <a:rPr lang="en-AU" sz="1400" b="1" kern="1200" dirty="0" smtClean="0">
                          <a:solidFill>
                            <a:schemeClr val="accent5"/>
                          </a:solidFill>
                          <a:effectLst/>
                          <a:latin typeface="+mn-lt"/>
                          <a:ea typeface="+mn-ea"/>
                          <a:cs typeface="+mn-cs"/>
                        </a:rPr>
                        <a:t>+1.3%</a:t>
                      </a:r>
                      <a:endParaRPr lang="en-AU" sz="1400" b="1" kern="1200" dirty="0">
                        <a:solidFill>
                          <a:schemeClr val="accent5"/>
                        </a:solidFill>
                        <a:effectLst/>
                        <a:latin typeface="+mn-lt"/>
                        <a:ea typeface="+mn-ea"/>
                        <a:cs typeface="+mn-cs"/>
                      </a:endParaRPr>
                    </a:p>
                  </a:txBody>
                  <a:tcPr anchor="ctr">
                    <a:lnB w="19050" cap="flat" cmpd="sng" algn="ctr">
                      <a:solidFill>
                        <a:schemeClr val="accent5"/>
                      </a:solidFill>
                      <a:prstDash val="solid"/>
                      <a:round/>
                      <a:headEnd type="none" w="med" len="med"/>
                      <a:tailEnd type="none" w="med" len="med"/>
                    </a:lnB>
                    <a:solidFill>
                      <a:schemeClr val="accent5">
                        <a:lumMod val="20000"/>
                        <a:lumOff val="80000"/>
                        <a:alpha val="50000"/>
                      </a:schemeClr>
                    </a:solidFill>
                  </a:tcPr>
                </a:tc>
                <a:tc>
                  <a:txBody>
                    <a:bodyPr/>
                    <a:lstStyle/>
                    <a:p>
                      <a:pPr algn="ctr">
                        <a:spcAft>
                          <a:spcPts val="0"/>
                        </a:spcAft>
                      </a:pPr>
                      <a:r>
                        <a:rPr lang="en-AU" sz="1400" b="1" kern="1200" dirty="0" smtClean="0">
                          <a:solidFill>
                            <a:schemeClr val="accent5"/>
                          </a:solidFill>
                          <a:effectLst/>
                          <a:latin typeface="+mn-lt"/>
                          <a:ea typeface="+mn-ea"/>
                          <a:cs typeface="+mn-cs"/>
                        </a:rPr>
                        <a:t>-0.7%</a:t>
                      </a:r>
                      <a:endParaRPr lang="en-AU" sz="1400" b="1" kern="1200" dirty="0">
                        <a:solidFill>
                          <a:schemeClr val="accent5"/>
                        </a:solidFill>
                        <a:effectLst/>
                        <a:latin typeface="+mn-lt"/>
                        <a:ea typeface="+mn-ea"/>
                        <a:cs typeface="+mn-cs"/>
                      </a:endParaRPr>
                    </a:p>
                  </a:txBody>
                  <a:tcPr anchor="ctr">
                    <a:lnB w="19050" cap="flat" cmpd="sng" algn="ctr">
                      <a:solidFill>
                        <a:schemeClr val="accent5"/>
                      </a:solidFill>
                      <a:prstDash val="solid"/>
                      <a:round/>
                      <a:headEnd type="none" w="med" len="med"/>
                      <a:tailEnd type="none" w="med" len="med"/>
                    </a:lnB>
                    <a:solidFill>
                      <a:schemeClr val="accent5">
                        <a:lumMod val="20000"/>
                        <a:lumOff val="80000"/>
                        <a:alpha val="50000"/>
                      </a:schemeClr>
                    </a:solidFill>
                  </a:tcPr>
                </a:tc>
              </a:tr>
            </a:tbl>
          </a:graphicData>
        </a:graphic>
      </p:graphicFrame>
    </p:spTree>
    <p:extLst>
      <p:ext uri="{BB962C8B-B14F-4D97-AF65-F5344CB8AC3E}">
        <p14:creationId xmlns:p14="http://schemas.microsoft.com/office/powerpoint/2010/main" val="1401206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p:txBody>
          <a:bodyPr/>
          <a:lstStyle/>
          <a:p>
            <a:fld id="{AEA9FD5F-EFF3-4963-9EAE-EF8F2BF85D6F}" type="slidenum">
              <a:rPr lang="en-AU" smtClean="0"/>
              <a:pPr/>
              <a:t>26</a:t>
            </a:fld>
            <a:endParaRPr lang="en-AU" dirty="0"/>
          </a:p>
        </p:txBody>
      </p:sp>
      <p:sp>
        <p:nvSpPr>
          <p:cNvPr id="13" name="Rectangle 12"/>
          <p:cNvSpPr/>
          <p:nvPr/>
        </p:nvSpPr>
        <p:spPr>
          <a:xfrm>
            <a:off x="1268628" y="2874770"/>
            <a:ext cx="1919078" cy="3998563"/>
          </a:xfrm>
          <a:prstGeom prst="rect">
            <a:avLst/>
          </a:prstGeom>
          <a:gradFill flip="none" rotWithShape="1">
            <a:gsLst>
              <a:gs pos="0">
                <a:schemeClr val="accent5">
                  <a:lumMod val="40000"/>
                  <a:lumOff val="60000"/>
                </a:schemeClr>
              </a:gs>
              <a:gs pos="100000">
                <a:schemeClr val="accent5"/>
              </a:gs>
            </a:gsLst>
            <a:lin ang="16200000" scaled="1"/>
            <a:tileRect/>
          </a:gradFill>
          <a:ln w="19050" cmpd="sng">
            <a:noFill/>
          </a:ln>
          <a:effectLst/>
        </p:spPr>
        <p:style>
          <a:lnRef idx="1">
            <a:schemeClr val="accent1"/>
          </a:lnRef>
          <a:fillRef idx="3">
            <a:schemeClr val="accent1"/>
          </a:fillRef>
          <a:effectRef idx="2">
            <a:schemeClr val="accent1"/>
          </a:effectRef>
          <a:fontRef idx="minor">
            <a:schemeClr val="lt1"/>
          </a:fontRef>
        </p:style>
        <p:txBody>
          <a:bodyPr lIns="180000" tIns="900000" rIns="180000" bIns="180000" rtlCol="0" anchor="t"/>
          <a:lstStyle/>
          <a:p>
            <a:pPr lvl="0" fontAlgn="auto">
              <a:spcBef>
                <a:spcPts val="0"/>
              </a:spcBef>
              <a:spcAft>
                <a:spcPts val="1500"/>
              </a:spcAft>
              <a:defRPr/>
            </a:pPr>
            <a:r>
              <a:rPr lang="en-GB" sz="1400" b="1" dirty="0">
                <a:solidFill>
                  <a:schemeClr val="bg1"/>
                </a:solidFill>
                <a:latin typeface="Arial" pitchFamily="34" charset="0"/>
                <a:ea typeface="ＭＳ Ｐゴシック" pitchFamily="34" charset="-128"/>
              </a:rPr>
              <a:t>NTA before </a:t>
            </a:r>
            <a:r>
              <a:rPr lang="en-GB" sz="1400" b="1" dirty="0" smtClean="0">
                <a:solidFill>
                  <a:schemeClr val="bg1"/>
                </a:solidFill>
                <a:latin typeface="Arial" pitchFamily="34" charset="0"/>
                <a:ea typeface="ＭＳ Ｐゴシック" pitchFamily="34" charset="-128"/>
              </a:rPr>
              <a:t>tax</a:t>
            </a:r>
          </a:p>
          <a:p>
            <a:pPr fontAlgn="auto">
              <a:spcBef>
                <a:spcPts val="0"/>
              </a:spcBef>
              <a:spcAft>
                <a:spcPts val="0"/>
              </a:spcAft>
              <a:defRPr/>
            </a:pPr>
            <a:r>
              <a:rPr lang="en-AU" sz="3200" b="1" dirty="0" smtClean="0">
                <a:solidFill>
                  <a:schemeClr val="bg1"/>
                </a:solidFill>
                <a:latin typeface="Arial" pitchFamily="34" charset="0"/>
                <a:ea typeface="ＭＳ Ｐゴシック" pitchFamily="34" charset="-128"/>
              </a:rPr>
              <a:t>104.38c</a:t>
            </a:r>
            <a:endParaRPr lang="en-GB" sz="3200" b="1" dirty="0" smtClean="0">
              <a:solidFill>
                <a:schemeClr val="bg1"/>
              </a:solidFill>
              <a:latin typeface="Arial" pitchFamily="34" charset="0"/>
              <a:ea typeface="ＭＳ Ｐゴシック" pitchFamily="34" charset="-128"/>
            </a:endParaRPr>
          </a:p>
        </p:txBody>
      </p:sp>
      <p:cxnSp>
        <p:nvCxnSpPr>
          <p:cNvPr id="14" name="Straight Connector 13"/>
          <p:cNvCxnSpPr/>
          <p:nvPr/>
        </p:nvCxnSpPr>
        <p:spPr>
          <a:xfrm>
            <a:off x="1580224" y="4122551"/>
            <a:ext cx="1402597" cy="0"/>
          </a:xfrm>
          <a:prstGeom prst="line">
            <a:avLst/>
          </a:prstGeom>
          <a:ln w="127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550508" y="2363492"/>
            <a:ext cx="2026508" cy="4494507"/>
          </a:xfrm>
          <a:prstGeom prst="rect">
            <a:avLst/>
          </a:prstGeom>
          <a:gradFill flip="none" rotWithShape="1">
            <a:gsLst>
              <a:gs pos="0">
                <a:schemeClr val="accent5">
                  <a:lumMod val="40000"/>
                  <a:lumOff val="60000"/>
                </a:schemeClr>
              </a:gs>
              <a:gs pos="100000">
                <a:schemeClr val="accent5"/>
              </a:gs>
            </a:gsLst>
            <a:lin ang="16200000" scaled="1"/>
            <a:tileRect/>
          </a:gradFill>
          <a:ln w="19050" cmpd="sng">
            <a:noFill/>
          </a:ln>
          <a:effectLst/>
        </p:spPr>
        <p:style>
          <a:lnRef idx="1">
            <a:schemeClr val="accent1"/>
          </a:lnRef>
          <a:fillRef idx="3">
            <a:schemeClr val="accent1"/>
          </a:fillRef>
          <a:effectRef idx="2">
            <a:schemeClr val="accent1"/>
          </a:effectRef>
          <a:fontRef idx="minor">
            <a:schemeClr val="lt1"/>
          </a:fontRef>
        </p:style>
        <p:txBody>
          <a:bodyPr lIns="180000" tIns="900000" rIns="180000" bIns="180000" rtlCol="0" anchor="t"/>
          <a:lstStyle/>
          <a:p>
            <a:pPr lvl="0" fontAlgn="auto">
              <a:spcBef>
                <a:spcPts val="0"/>
              </a:spcBef>
              <a:spcAft>
                <a:spcPts val="2000"/>
              </a:spcAft>
              <a:defRPr/>
            </a:pPr>
            <a:r>
              <a:rPr lang="en-GB" sz="1400" b="1" dirty="0">
                <a:solidFill>
                  <a:schemeClr val="bg1"/>
                </a:solidFill>
                <a:latin typeface="Arial" pitchFamily="34" charset="0"/>
                <a:ea typeface="ＭＳ Ｐゴシック" pitchFamily="34" charset="-128"/>
              </a:rPr>
              <a:t>NTA after tax </a:t>
            </a:r>
            <a:br>
              <a:rPr lang="en-GB" sz="1400" b="1" dirty="0">
                <a:solidFill>
                  <a:schemeClr val="bg1"/>
                </a:solidFill>
                <a:latin typeface="Arial" pitchFamily="34" charset="0"/>
                <a:ea typeface="ＭＳ Ｐゴシック" pitchFamily="34" charset="-128"/>
              </a:rPr>
            </a:br>
            <a:r>
              <a:rPr lang="en-GB" sz="1400" b="1" dirty="0">
                <a:solidFill>
                  <a:schemeClr val="bg1"/>
                </a:solidFill>
                <a:latin typeface="Arial" pitchFamily="34" charset="0"/>
                <a:ea typeface="ＭＳ Ｐゴシック" pitchFamily="34" charset="-128"/>
              </a:rPr>
              <a:t>&amp; before tax on unrealised gains</a:t>
            </a:r>
            <a:endParaRPr lang="en-AU" sz="1400" b="1" dirty="0">
              <a:solidFill>
                <a:schemeClr val="bg1"/>
              </a:solidFill>
              <a:latin typeface="Arial" pitchFamily="34" charset="0"/>
              <a:ea typeface="ＭＳ Ｐゴシック" pitchFamily="34" charset="-128"/>
            </a:endParaRPr>
          </a:p>
          <a:p>
            <a:pPr fontAlgn="auto">
              <a:spcBef>
                <a:spcPts val="0"/>
              </a:spcBef>
              <a:spcAft>
                <a:spcPts val="0"/>
              </a:spcAft>
              <a:defRPr/>
            </a:pPr>
            <a:r>
              <a:rPr lang="en-AU" sz="3200" b="1" dirty="0" smtClean="0">
                <a:solidFill>
                  <a:schemeClr val="bg1"/>
                </a:solidFill>
                <a:latin typeface="Arial" pitchFamily="34" charset="0"/>
                <a:ea typeface="ＭＳ Ｐゴシック" pitchFamily="34" charset="-128"/>
              </a:rPr>
              <a:t>104.52c</a:t>
            </a:r>
            <a:endParaRPr lang="en-GB" sz="3200" b="1" baseline="30000" dirty="0" smtClean="0">
              <a:solidFill>
                <a:schemeClr val="bg1"/>
              </a:solidFill>
              <a:latin typeface="Arial" pitchFamily="34" charset="0"/>
              <a:ea typeface="ＭＳ Ｐゴシック" pitchFamily="34" charset="-128"/>
            </a:endParaRPr>
          </a:p>
        </p:txBody>
      </p:sp>
      <p:sp>
        <p:nvSpPr>
          <p:cNvPr id="16" name="Rectangle 15"/>
          <p:cNvSpPr/>
          <p:nvPr/>
        </p:nvSpPr>
        <p:spPr>
          <a:xfrm>
            <a:off x="5927520" y="2859437"/>
            <a:ext cx="1972566" cy="3998563"/>
          </a:xfrm>
          <a:prstGeom prst="rect">
            <a:avLst/>
          </a:prstGeom>
          <a:gradFill flip="none" rotWithShape="1">
            <a:gsLst>
              <a:gs pos="0">
                <a:schemeClr val="accent5">
                  <a:lumMod val="40000"/>
                  <a:lumOff val="60000"/>
                </a:schemeClr>
              </a:gs>
              <a:gs pos="100000">
                <a:schemeClr val="accent5"/>
              </a:gs>
            </a:gsLst>
            <a:lin ang="16200000" scaled="1"/>
            <a:tileRect/>
          </a:gradFill>
          <a:ln w="19050" cmpd="sng">
            <a:noFill/>
          </a:ln>
          <a:effectLst/>
        </p:spPr>
        <p:style>
          <a:lnRef idx="1">
            <a:schemeClr val="accent1"/>
          </a:lnRef>
          <a:fillRef idx="3">
            <a:schemeClr val="accent1"/>
          </a:fillRef>
          <a:effectRef idx="2">
            <a:schemeClr val="accent1"/>
          </a:effectRef>
          <a:fontRef idx="minor">
            <a:schemeClr val="lt1"/>
          </a:fontRef>
        </p:style>
        <p:txBody>
          <a:bodyPr lIns="180000" tIns="900000" rIns="180000" bIns="180000" rtlCol="0" anchor="t"/>
          <a:lstStyle/>
          <a:p>
            <a:pPr lvl="0" fontAlgn="auto">
              <a:spcBef>
                <a:spcPts val="0"/>
              </a:spcBef>
              <a:spcAft>
                <a:spcPts val="1500"/>
              </a:spcAft>
              <a:defRPr/>
            </a:pPr>
            <a:r>
              <a:rPr lang="en-GB" sz="1600" b="1" dirty="0">
                <a:solidFill>
                  <a:schemeClr val="bg1"/>
                </a:solidFill>
                <a:latin typeface="Arial" pitchFamily="34" charset="0"/>
                <a:ea typeface="ＭＳ Ｐゴシック" pitchFamily="34" charset="-128"/>
              </a:rPr>
              <a:t>NTA after </a:t>
            </a:r>
            <a:r>
              <a:rPr lang="en-GB" sz="1600" b="1" dirty="0" smtClean="0">
                <a:solidFill>
                  <a:schemeClr val="bg1"/>
                </a:solidFill>
                <a:latin typeface="Arial" pitchFamily="34" charset="0"/>
                <a:ea typeface="ＭＳ Ｐゴシック" pitchFamily="34" charset="-128"/>
              </a:rPr>
              <a:t>tax</a:t>
            </a:r>
          </a:p>
          <a:p>
            <a:pPr fontAlgn="auto">
              <a:spcBef>
                <a:spcPts val="0"/>
              </a:spcBef>
              <a:spcAft>
                <a:spcPts val="0"/>
              </a:spcAft>
              <a:defRPr/>
            </a:pPr>
            <a:r>
              <a:rPr lang="en-AU" sz="3200" b="1" dirty="0" smtClean="0">
                <a:solidFill>
                  <a:schemeClr val="bg1"/>
                </a:solidFill>
                <a:latin typeface="Arial" pitchFamily="34" charset="0"/>
                <a:ea typeface="ＭＳ Ｐゴシック" pitchFamily="34" charset="-128"/>
              </a:rPr>
              <a:t>105.85c</a:t>
            </a:r>
            <a:endParaRPr lang="en-GB" sz="3200" b="1" baseline="30000" dirty="0">
              <a:solidFill>
                <a:schemeClr val="bg1"/>
              </a:solidFill>
              <a:latin typeface="Arial" pitchFamily="34" charset="0"/>
              <a:ea typeface="ＭＳ Ｐゴシック" pitchFamily="34" charset="-128"/>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179" y="2999212"/>
            <a:ext cx="636676" cy="67388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488" y="3032071"/>
            <a:ext cx="641027" cy="641027"/>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485" y="2533973"/>
            <a:ext cx="513596" cy="513596"/>
          </a:xfrm>
          <a:prstGeom prst="rect">
            <a:avLst/>
          </a:prstGeom>
        </p:spPr>
      </p:pic>
      <p:cxnSp>
        <p:nvCxnSpPr>
          <p:cNvPr id="20" name="Straight Connector 19"/>
          <p:cNvCxnSpPr/>
          <p:nvPr/>
        </p:nvCxnSpPr>
        <p:spPr>
          <a:xfrm>
            <a:off x="3827968" y="4096723"/>
            <a:ext cx="1402597" cy="0"/>
          </a:xfrm>
          <a:prstGeom prst="line">
            <a:avLst/>
          </a:prstGeom>
          <a:ln w="127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64401" y="4166463"/>
            <a:ext cx="1402597" cy="0"/>
          </a:xfrm>
          <a:prstGeom prst="line">
            <a:avLst/>
          </a:prstGeom>
          <a:ln w="1270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73960" y="6101413"/>
            <a:ext cx="1839944" cy="923330"/>
          </a:xfrm>
          <a:prstGeom prst="rect">
            <a:avLst/>
          </a:prstGeom>
        </p:spPr>
        <p:txBody>
          <a:bodyPr wrap="square">
            <a:spAutoFit/>
          </a:bodyPr>
          <a:lstStyle/>
          <a:p>
            <a:r>
              <a:rPr lang="en-AU" sz="1400" baseline="30000" dirty="0">
                <a:solidFill>
                  <a:schemeClr val="bg1"/>
                </a:solidFill>
              </a:rPr>
              <a:t>*The above figures are not diluted for 272,489,814 options on issue with an exercise price of $1.10.</a:t>
            </a:r>
            <a:endParaRPr lang="en-AU" sz="1400" dirty="0">
              <a:solidFill>
                <a:schemeClr val="bg1"/>
              </a:solidFill>
            </a:endParaRPr>
          </a:p>
          <a:p>
            <a:endParaRPr lang="en-AU" sz="1200" dirty="0">
              <a:solidFill>
                <a:schemeClr val="bg1"/>
              </a:solidFill>
            </a:endParaRPr>
          </a:p>
        </p:txBody>
      </p:sp>
      <p:sp>
        <p:nvSpPr>
          <p:cNvPr id="22" name="Title 4"/>
          <p:cNvSpPr>
            <a:spLocks noGrp="1"/>
          </p:cNvSpPr>
          <p:nvPr>
            <p:ph type="title"/>
          </p:nvPr>
        </p:nvSpPr>
        <p:spPr>
          <a:xfrm>
            <a:off x="457200" y="373063"/>
            <a:ext cx="6096000" cy="499773"/>
          </a:xfrm>
        </p:spPr>
        <p:txBody>
          <a:bodyPr/>
          <a:lstStyle/>
          <a:p>
            <a:r>
              <a:rPr lang="en-AU" dirty="0" smtClean="0"/>
              <a:t>FGG Net </a:t>
            </a:r>
            <a:r>
              <a:rPr lang="en-AU" dirty="0"/>
              <a:t>Tangible </a:t>
            </a:r>
            <a:r>
              <a:rPr lang="en-AU" dirty="0" smtClean="0"/>
              <a:t>Assets </a:t>
            </a:r>
            <a:br>
              <a:rPr lang="en-AU" dirty="0" smtClean="0"/>
            </a:br>
            <a:r>
              <a:rPr lang="en-AU" sz="1400" b="0" dirty="0" smtClean="0"/>
              <a:t>as at </a:t>
            </a:r>
            <a:r>
              <a:rPr lang="en-AU" sz="1400" b="0" dirty="0" smtClean="0"/>
              <a:t>31 </a:t>
            </a:r>
            <a:r>
              <a:rPr lang="en-AU" sz="1400" b="0" dirty="0" smtClean="0"/>
              <a:t>October 2016</a:t>
            </a:r>
            <a:endParaRPr lang="en-US" sz="1400" b="0" dirty="0"/>
          </a:p>
        </p:txBody>
      </p:sp>
    </p:spTree>
    <p:extLst>
      <p:ext uri="{BB962C8B-B14F-4D97-AF65-F5344CB8AC3E}">
        <p14:creationId xmlns:p14="http://schemas.microsoft.com/office/powerpoint/2010/main" val="1233208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Investment strategy allocation</a:t>
            </a:r>
            <a:endParaRPr lang="en-AU" dirty="0"/>
          </a:p>
        </p:txBody>
      </p:sp>
      <p:sp>
        <p:nvSpPr>
          <p:cNvPr id="7" name="Slide Number Placeholder 3"/>
          <p:cNvSpPr>
            <a:spLocks noGrp="1"/>
          </p:cNvSpPr>
          <p:nvPr>
            <p:ph type="sldNum" sz="quarter" idx="4"/>
          </p:nvPr>
        </p:nvSpPr>
        <p:spPr/>
        <p:txBody>
          <a:bodyPr/>
          <a:lstStyle/>
          <a:p>
            <a:fld id="{AEA9FD5F-EFF3-4963-9EAE-EF8F2BF85D6F}" type="slidenum">
              <a:rPr lang="en-AU" smtClean="0"/>
              <a:pPr/>
              <a:t>27</a:t>
            </a:fld>
            <a:endParaRPr lang="en-AU" dirty="0"/>
          </a:p>
        </p:txBody>
      </p:sp>
      <p:sp>
        <p:nvSpPr>
          <p:cNvPr id="9" name="Title 1"/>
          <p:cNvSpPr txBox="1">
            <a:spLocks/>
          </p:cNvSpPr>
          <p:nvPr/>
        </p:nvSpPr>
        <p:spPr bwMode="auto">
          <a:xfrm>
            <a:off x="457200" y="320590"/>
            <a:ext cx="6096000" cy="20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000" kern="1200">
                <a:solidFill>
                  <a:schemeClr val="bg1"/>
                </a:solidFill>
                <a:latin typeface="+mj-lt"/>
                <a:ea typeface="ＭＳ Ｐゴシック" charset="0"/>
                <a:cs typeface="Georgia"/>
              </a:defRPr>
            </a:lvl1pPr>
            <a:lvl2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2pPr>
            <a:lvl3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3pPr>
            <a:lvl4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4pPr>
            <a:lvl5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5pPr>
            <a:lvl6pPr marL="457200" algn="l" defTabSz="457200" rtl="0" eaLnBrk="1" fontAlgn="base" hangingPunct="1">
              <a:spcBef>
                <a:spcPct val="0"/>
              </a:spcBef>
              <a:spcAft>
                <a:spcPct val="0"/>
              </a:spcAft>
              <a:defRPr sz="2800">
                <a:solidFill>
                  <a:srgbClr val="256DB2"/>
                </a:solidFill>
                <a:latin typeface="Adobe Garamond Pro" charset="0"/>
                <a:ea typeface="ＭＳ Ｐゴシック" charset="0"/>
              </a:defRPr>
            </a:lvl6pPr>
            <a:lvl7pPr marL="914400" algn="l" defTabSz="457200" rtl="0" eaLnBrk="1" fontAlgn="base" hangingPunct="1">
              <a:spcBef>
                <a:spcPct val="0"/>
              </a:spcBef>
              <a:spcAft>
                <a:spcPct val="0"/>
              </a:spcAft>
              <a:defRPr sz="2800">
                <a:solidFill>
                  <a:srgbClr val="256DB2"/>
                </a:solidFill>
                <a:latin typeface="Adobe Garamond Pro" charset="0"/>
                <a:ea typeface="ＭＳ Ｐゴシック" charset="0"/>
              </a:defRPr>
            </a:lvl7pPr>
            <a:lvl8pPr marL="1371600" algn="l" defTabSz="457200" rtl="0" eaLnBrk="1" fontAlgn="base" hangingPunct="1">
              <a:spcBef>
                <a:spcPct val="0"/>
              </a:spcBef>
              <a:spcAft>
                <a:spcPct val="0"/>
              </a:spcAft>
              <a:defRPr sz="2800">
                <a:solidFill>
                  <a:srgbClr val="256DB2"/>
                </a:solidFill>
                <a:latin typeface="Adobe Garamond Pro" charset="0"/>
                <a:ea typeface="ＭＳ Ｐゴシック" charset="0"/>
              </a:defRPr>
            </a:lvl8pPr>
            <a:lvl9pPr marL="1828800" algn="l" defTabSz="457200" rtl="0" eaLnBrk="1" fontAlgn="base" hangingPunct="1">
              <a:spcBef>
                <a:spcPct val="0"/>
              </a:spcBef>
              <a:spcAft>
                <a:spcPct val="0"/>
              </a:spcAft>
              <a:defRPr sz="2800">
                <a:solidFill>
                  <a:srgbClr val="256DB2"/>
                </a:solidFill>
                <a:latin typeface="Adobe Garamond Pro" charset="0"/>
                <a:ea typeface="ＭＳ Ｐゴシック" charset="0"/>
              </a:defRPr>
            </a:lvl9pPr>
          </a:lstStyle>
          <a:p>
            <a:r>
              <a:rPr lang="en-AU" sz="1400" dirty="0">
                <a:latin typeface="+mn-lt"/>
                <a:ea typeface="Adobe Garamond Pro" charset="0"/>
                <a:cs typeface="Adobe Garamond Pro" charset="0"/>
              </a:rPr>
              <a:t>FGG Performance</a:t>
            </a:r>
            <a:endParaRPr lang="en-AU" sz="1400"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1269868439"/>
              </p:ext>
            </p:extLst>
          </p:nvPr>
        </p:nvGraphicFramePr>
        <p:xfrm>
          <a:off x="457200" y="1778989"/>
          <a:ext cx="7667740" cy="45773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4085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Allocation at </a:t>
            </a:r>
            <a:r>
              <a:rPr lang="en-AU" dirty="0" smtClean="0"/>
              <a:t>31 </a:t>
            </a:r>
            <a:r>
              <a:rPr lang="en-AU" dirty="0" smtClean="0"/>
              <a:t>October 2016</a:t>
            </a:r>
            <a:endParaRPr lang="en-AU" dirty="0"/>
          </a:p>
        </p:txBody>
      </p:sp>
      <p:sp>
        <p:nvSpPr>
          <p:cNvPr id="6" name="Slide Number Placeholder 3"/>
          <p:cNvSpPr>
            <a:spLocks noGrp="1"/>
          </p:cNvSpPr>
          <p:nvPr>
            <p:ph type="sldNum" sz="quarter" idx="4"/>
          </p:nvPr>
        </p:nvSpPr>
        <p:spPr/>
        <p:txBody>
          <a:bodyPr/>
          <a:lstStyle/>
          <a:p>
            <a:fld id="{AEA9FD5F-EFF3-4963-9EAE-EF8F2BF85D6F}" type="slidenum">
              <a:rPr lang="en-AU" smtClean="0"/>
              <a:pPr/>
              <a:t>28</a:t>
            </a:fld>
            <a:endParaRPr lang="en-AU"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68759013"/>
              </p:ext>
            </p:extLst>
          </p:nvPr>
        </p:nvGraphicFramePr>
        <p:xfrm>
          <a:off x="377271" y="1501548"/>
          <a:ext cx="8251863" cy="4643201"/>
        </p:xfrm>
        <a:graphic>
          <a:graphicData uri="http://schemas.openxmlformats.org/drawingml/2006/table">
            <a:tbl>
              <a:tblPr firstRow="1" firstCol="1" bandRow="1"/>
              <a:tblGrid>
                <a:gridCol w="2274810"/>
                <a:gridCol w="3111190"/>
                <a:gridCol w="1493234"/>
                <a:gridCol w="1372629"/>
              </a:tblGrid>
              <a:tr h="308521">
                <a:tc>
                  <a:txBody>
                    <a:bodyPr/>
                    <a:lstStyle/>
                    <a:p>
                      <a:pPr>
                        <a:spcAft>
                          <a:spcPts val="0"/>
                        </a:spcAft>
                      </a:pPr>
                      <a:r>
                        <a:rPr lang="en-AU" sz="1200" b="1" dirty="0">
                          <a:solidFill>
                            <a:srgbClr val="5F2987"/>
                          </a:solidFill>
                          <a:effectLst/>
                          <a:latin typeface="Arial-BoldMT"/>
                          <a:ea typeface="Times New Roman"/>
                          <a:cs typeface="Times New Roman"/>
                        </a:rPr>
                        <a:t>Fund manager</a:t>
                      </a:r>
                      <a:endParaRPr lang="en-AU" sz="1200" dirty="0">
                        <a:effectLst/>
                        <a:latin typeface="Arial"/>
                        <a:ea typeface="MS PGothic"/>
                        <a:cs typeface="Times New Roman"/>
                      </a:endParaRPr>
                    </a:p>
                  </a:txBody>
                  <a:tcPr marL="0" marR="67791" marT="0" marB="0" anchor="ctr">
                    <a:lnL>
                      <a:noFill/>
                    </a:lnL>
                    <a:lnR>
                      <a:noFill/>
                    </a:lnR>
                    <a:lnT>
                      <a:noFill/>
                    </a:lnT>
                    <a:lnB w="12700" cap="flat" cmpd="sng" algn="ctr">
                      <a:solidFill>
                        <a:srgbClr val="542E91"/>
                      </a:solidFill>
                      <a:prstDash val="solid"/>
                      <a:round/>
                      <a:headEnd type="none" w="med" len="med"/>
                      <a:tailEnd type="none" w="med" len="med"/>
                    </a:lnB>
                  </a:tcPr>
                </a:tc>
                <a:tc>
                  <a:txBody>
                    <a:bodyPr/>
                    <a:lstStyle/>
                    <a:p>
                      <a:pPr>
                        <a:spcAft>
                          <a:spcPts val="0"/>
                        </a:spcAft>
                      </a:pPr>
                      <a:r>
                        <a:rPr lang="en-AU" sz="1200" b="1" dirty="0">
                          <a:solidFill>
                            <a:srgbClr val="5F2987"/>
                          </a:solidFill>
                          <a:effectLst/>
                          <a:latin typeface="Arial-BoldMT"/>
                          <a:ea typeface="Times New Roman"/>
                          <a:cs typeface="Times New Roman"/>
                        </a:rPr>
                        <a:t>Investment</a:t>
                      </a:r>
                      <a:endParaRPr lang="en-AU" sz="1200" dirty="0">
                        <a:effectLst/>
                        <a:latin typeface="Arial"/>
                        <a:ea typeface="MS PGothic"/>
                        <a:cs typeface="Times New Roman"/>
                      </a:endParaRPr>
                    </a:p>
                  </a:txBody>
                  <a:tcPr marL="67791" marR="67791" marT="0" marB="0" anchor="ctr">
                    <a:lnL>
                      <a:noFill/>
                    </a:lnL>
                    <a:lnR>
                      <a:noFill/>
                    </a:lnR>
                    <a:lnT>
                      <a:noFill/>
                    </a:lnT>
                    <a:lnB w="12700" cap="flat" cmpd="sng" algn="ctr">
                      <a:solidFill>
                        <a:srgbClr val="542E91"/>
                      </a:solidFill>
                      <a:prstDash val="solid"/>
                      <a:round/>
                      <a:headEnd type="none" w="med" len="med"/>
                      <a:tailEnd type="none" w="med" len="med"/>
                    </a:lnB>
                  </a:tcPr>
                </a:tc>
                <a:tc>
                  <a:txBody>
                    <a:bodyPr/>
                    <a:lstStyle/>
                    <a:p>
                      <a:pPr>
                        <a:spcAft>
                          <a:spcPts val="0"/>
                        </a:spcAft>
                      </a:pPr>
                      <a:r>
                        <a:rPr lang="en-AU" sz="1200" b="1" dirty="0">
                          <a:solidFill>
                            <a:srgbClr val="5F2987"/>
                          </a:solidFill>
                          <a:effectLst/>
                          <a:latin typeface="Arial-BoldMT"/>
                          <a:ea typeface="Times New Roman"/>
                          <a:cs typeface="Times New Roman"/>
                        </a:rPr>
                        <a:t>Strategy</a:t>
                      </a:r>
                      <a:endParaRPr lang="en-AU" sz="1200" dirty="0">
                        <a:effectLst/>
                        <a:latin typeface="Arial"/>
                        <a:ea typeface="MS PGothic"/>
                        <a:cs typeface="Times New Roman"/>
                      </a:endParaRPr>
                    </a:p>
                  </a:txBody>
                  <a:tcPr marL="67791" marR="67791" marT="0" marB="0" anchor="ctr">
                    <a:lnL>
                      <a:noFill/>
                    </a:lnL>
                    <a:lnR>
                      <a:noFill/>
                    </a:lnR>
                    <a:lnT>
                      <a:noFill/>
                    </a:lnT>
                    <a:lnB w="12700" cap="flat" cmpd="sng" algn="ctr">
                      <a:solidFill>
                        <a:srgbClr val="542E91"/>
                      </a:solidFill>
                      <a:prstDash val="solid"/>
                      <a:round/>
                      <a:headEnd type="none" w="med" len="med"/>
                      <a:tailEnd type="none" w="med" len="med"/>
                    </a:lnB>
                  </a:tcPr>
                </a:tc>
                <a:tc>
                  <a:txBody>
                    <a:bodyPr/>
                    <a:lstStyle/>
                    <a:p>
                      <a:pPr algn="ctr">
                        <a:spcAft>
                          <a:spcPts val="0"/>
                        </a:spcAft>
                      </a:pPr>
                      <a:r>
                        <a:rPr lang="en-AU" sz="1200" b="1" dirty="0">
                          <a:solidFill>
                            <a:srgbClr val="5F2987"/>
                          </a:solidFill>
                          <a:effectLst/>
                          <a:latin typeface="Arial-BoldMT"/>
                          <a:ea typeface="Times New Roman"/>
                          <a:cs typeface="Times New Roman"/>
                        </a:rPr>
                        <a:t>% of assets</a:t>
                      </a:r>
                      <a:endParaRPr lang="en-AU" sz="1200" dirty="0">
                        <a:effectLst/>
                        <a:latin typeface="Arial"/>
                        <a:ea typeface="MS PGothic"/>
                        <a:cs typeface="Times New Roman"/>
                      </a:endParaRPr>
                    </a:p>
                  </a:txBody>
                  <a:tcPr marL="67791" marR="67791" marT="0" marB="0" anchor="ctr">
                    <a:lnL>
                      <a:noFill/>
                    </a:lnL>
                    <a:lnR>
                      <a:noFill/>
                    </a:lnR>
                    <a:lnT>
                      <a:noFill/>
                    </a:lnT>
                    <a:lnB w="12700" cap="flat" cmpd="sng" algn="ctr">
                      <a:solidFill>
                        <a:srgbClr val="542E91"/>
                      </a:solidFill>
                      <a:prstDash val="solid"/>
                      <a:round/>
                      <a:headEnd type="none" w="med" len="med"/>
                      <a:tailEnd type="none" w="med" len="med"/>
                    </a:lnB>
                  </a:tcPr>
                </a:tc>
              </a:tr>
              <a:tr h="216734">
                <a:tc>
                  <a:txBody>
                    <a:bodyPr/>
                    <a:lstStyle/>
                    <a:p>
                      <a:pPr>
                        <a:spcAft>
                          <a:spcPts val="0"/>
                        </a:spcAft>
                      </a:pPr>
                      <a:r>
                        <a:rPr lang="en-AU" sz="900" b="1" dirty="0">
                          <a:effectLst/>
                          <a:latin typeface="Arial"/>
                          <a:ea typeface="MS PGothic"/>
                          <a:cs typeface="Times New Roman"/>
                        </a:rPr>
                        <a:t>Magellan Asset Management </a:t>
                      </a:r>
                      <a:endParaRPr lang="en-AU" sz="1200" b="1" dirty="0">
                        <a:effectLst/>
                        <a:latin typeface="Arial"/>
                        <a:ea typeface="MS PGothic"/>
                        <a:cs typeface="Times New Roman"/>
                      </a:endParaRPr>
                    </a:p>
                  </a:txBody>
                  <a:tcPr marL="68580" marR="68580" marT="0" marB="0" anchor="ctr">
                    <a:lnL>
                      <a:noFill/>
                    </a:lnL>
                    <a:lnR>
                      <a:noFill/>
                    </a:lnR>
                    <a:lnT w="12700"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Magellan Global Fund</a:t>
                      </a:r>
                      <a:endParaRPr lang="en-AU" sz="1200">
                        <a:effectLst/>
                        <a:latin typeface="Arial"/>
                        <a:ea typeface="MS PGothic"/>
                        <a:cs typeface="Times New Roman"/>
                      </a:endParaRPr>
                    </a:p>
                  </a:txBody>
                  <a:tcPr marL="68580" marR="68580" marT="0" marB="0" anchor="ctr">
                    <a:lnL>
                      <a:noFill/>
                    </a:lnL>
                    <a:lnR>
                      <a:noFill/>
                    </a:lnR>
                    <a:lnT w="12700"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12700"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10.0%</a:t>
                      </a:r>
                      <a:endParaRPr lang="en-AU" sz="1200">
                        <a:solidFill>
                          <a:schemeClr val="accent5"/>
                        </a:solidFill>
                        <a:effectLst/>
                        <a:latin typeface="Arial"/>
                        <a:ea typeface="MS PGothic"/>
                        <a:cs typeface="Times New Roman"/>
                      </a:endParaRPr>
                    </a:p>
                  </a:txBody>
                  <a:tcPr marL="68580" marR="68580" marT="0" marB="0" anchor="ctr">
                    <a:lnL>
                      <a:noFill/>
                    </a:lnL>
                    <a:lnR>
                      <a:noFill/>
                    </a:lnR>
                    <a:lnT w="12700"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err="1">
                          <a:effectLst/>
                          <a:latin typeface="Arial"/>
                          <a:ea typeface="MS PGothic"/>
                          <a:cs typeface="Times New Roman"/>
                        </a:rPr>
                        <a:t>Ironbridge</a:t>
                      </a:r>
                      <a:r>
                        <a:rPr lang="en-AU" sz="900" b="1" dirty="0">
                          <a:effectLst/>
                          <a:latin typeface="Arial"/>
                          <a:ea typeface="MS PGothic"/>
                          <a:cs typeface="Times New Roman"/>
                        </a:rPr>
                        <a:t> Capital Management</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Ironbridge Global Focus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9.7%</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a:effectLst/>
                          <a:latin typeface="Arial"/>
                          <a:ea typeface="MS PGothic"/>
                          <a:cs typeface="Times New Roman"/>
                        </a:rPr>
                        <a:t>Cooper Investors </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Cooper Investors Global Equities Fund (Unhedged)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8.6%</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a:effectLst/>
                          <a:latin typeface="Arial"/>
                          <a:ea typeface="MS PGothic"/>
                          <a:cs typeface="Times New Roman"/>
                        </a:rPr>
                        <a:t>Antipodes Partners</a:t>
                      </a:r>
                      <a:endParaRPr lang="en-AU" sz="1200" b="1">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Antipodes Global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Absolute bias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8.5%</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a:effectLst/>
                          <a:latin typeface="Arial"/>
                          <a:ea typeface="MS PGothic"/>
                          <a:cs typeface="Times New Roman"/>
                        </a:rPr>
                        <a:t>VGI Partners </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VGI Partners Funds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Absolute bias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7.9%</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a:effectLst/>
                          <a:latin typeface="Arial"/>
                          <a:ea typeface="MS PGothic"/>
                          <a:cs typeface="Times New Roman"/>
                        </a:rPr>
                        <a:t>Marsico Capital Management</a:t>
                      </a:r>
                      <a:endParaRPr lang="en-AU" sz="1200" b="1">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Marsico Global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7.0%</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a:effectLst/>
                          <a:latin typeface="Arial"/>
                          <a:ea typeface="MS PGothic"/>
                          <a:cs typeface="Times New Roman"/>
                        </a:rPr>
                        <a:t>Nikko Asset Management Australia</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Nikko AM Global Share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6.0%</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err="1">
                          <a:effectLst/>
                          <a:latin typeface="Arial"/>
                          <a:ea typeface="MS PGothic"/>
                          <a:cs typeface="Times New Roman"/>
                        </a:rPr>
                        <a:t>Manikay</a:t>
                      </a:r>
                      <a:r>
                        <a:rPr lang="en-AU" sz="900" b="1" dirty="0">
                          <a:effectLst/>
                          <a:latin typeface="Arial"/>
                          <a:ea typeface="MS PGothic"/>
                          <a:cs typeface="Times New Roman"/>
                        </a:rPr>
                        <a:t> Partners</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Manikay Global Opportunistic USD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Absolute bias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5.1%</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a:effectLst/>
                          <a:latin typeface="Arial"/>
                          <a:ea typeface="MS PGothic"/>
                          <a:cs typeface="Times New Roman"/>
                        </a:rPr>
                        <a:t>Ellerston Capital </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Ellerston Global Investments Wholesale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4.9%</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err="1">
                          <a:effectLst/>
                          <a:latin typeface="Arial"/>
                          <a:ea typeface="MS PGothic"/>
                          <a:cs typeface="Times New Roman"/>
                        </a:rPr>
                        <a:t>Morphic</a:t>
                      </a:r>
                      <a:r>
                        <a:rPr lang="en-AU" sz="900" b="1" dirty="0">
                          <a:effectLst/>
                          <a:latin typeface="Arial"/>
                          <a:ea typeface="MS PGothic"/>
                          <a:cs typeface="Times New Roman"/>
                        </a:rPr>
                        <a:t> Asset Management</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Morphic Global Opportunities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Absolute bias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4.5%</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a:effectLst/>
                          <a:latin typeface="Arial"/>
                          <a:ea typeface="MS PGothic"/>
                          <a:cs typeface="Times New Roman"/>
                        </a:rPr>
                        <a:t>Neuberger Berman Australia </a:t>
                      </a:r>
                      <a:endParaRPr lang="en-AU" sz="1200" b="1">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Neuberger Berman Systematic Global Equities Trust</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Quantitative strategies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3.8%</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a:effectLst/>
                          <a:latin typeface="Arial"/>
                          <a:ea typeface="MS PGothic"/>
                          <a:cs typeface="Times New Roman"/>
                        </a:rPr>
                        <a:t>Paradice Investment Management </a:t>
                      </a:r>
                      <a:endParaRPr lang="en-AU" sz="1200" b="1">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Paradice Global Small Mid Cap Fund Unhedged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dirty="0">
                          <a:solidFill>
                            <a:schemeClr val="accent5"/>
                          </a:solidFill>
                          <a:effectLst/>
                          <a:latin typeface="Arial"/>
                          <a:ea typeface="MS PGothic"/>
                          <a:cs typeface="Times New Roman"/>
                        </a:rPr>
                        <a:t>3.5%</a:t>
                      </a:r>
                      <a:endParaRPr lang="en-AU" sz="1200" dirty="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a:effectLst/>
                          <a:latin typeface="Arial"/>
                          <a:ea typeface="MS PGothic"/>
                          <a:cs typeface="Times New Roman"/>
                        </a:rPr>
                        <a:t>Cooper Investors </a:t>
                      </a:r>
                      <a:endParaRPr lang="en-AU" sz="1200" b="1">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Cooper Investors Asian Tiger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3.4%</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a:effectLst/>
                          <a:latin typeface="Arial"/>
                          <a:ea typeface="MS PGothic"/>
                          <a:cs typeface="Times New Roman"/>
                        </a:rPr>
                        <a:t>Antipodes Partners</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Antipodes Asia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Absolute bias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2.8%</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a:effectLst/>
                          <a:latin typeface="Arial"/>
                          <a:ea typeface="MS PGothic"/>
                          <a:cs typeface="Times New Roman"/>
                        </a:rPr>
                        <a:t>Tribeca Investment Partners </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Tribeca Global Total Return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Quantitative strategies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2.6%</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a:effectLst/>
                          <a:latin typeface="Arial"/>
                          <a:ea typeface="MS PGothic"/>
                          <a:cs typeface="Times New Roman"/>
                        </a:rPr>
                        <a:t>Avenir Capital </a:t>
                      </a:r>
                      <a:endParaRPr lang="en-AU" sz="1200" b="1">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Avenir Value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Absolute bias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1.8%</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a:effectLst/>
                          <a:latin typeface="Arial"/>
                          <a:ea typeface="MS PGothic"/>
                          <a:cs typeface="Times New Roman"/>
                        </a:rPr>
                        <a:t>Hunter Hall Investment Management </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Hunter Hall Global Equities Trust</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1.5%</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err="1">
                          <a:effectLst/>
                          <a:latin typeface="Arial"/>
                          <a:ea typeface="MS PGothic"/>
                          <a:cs typeface="Times New Roman"/>
                        </a:rPr>
                        <a:t>Eastspring</a:t>
                      </a:r>
                      <a:r>
                        <a:rPr lang="en-AU" sz="900" b="1" dirty="0">
                          <a:effectLst/>
                          <a:latin typeface="Arial"/>
                          <a:ea typeface="MS PGothic"/>
                          <a:cs typeface="Times New Roman"/>
                        </a:rPr>
                        <a:t> Investments (Singapore) </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Eastspring Investments Asian Dynamic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Absolute bias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1.5%</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r>
                        <a:rPr lang="en-AU" sz="900" b="1" dirty="0" err="1">
                          <a:effectLst/>
                          <a:latin typeface="Arial"/>
                          <a:ea typeface="MS PGothic"/>
                          <a:cs typeface="Times New Roman"/>
                        </a:rPr>
                        <a:t>Insync</a:t>
                      </a:r>
                      <a:r>
                        <a:rPr lang="en-AU" sz="900" b="1" dirty="0">
                          <a:effectLst/>
                          <a:latin typeface="Arial"/>
                          <a:ea typeface="MS PGothic"/>
                          <a:cs typeface="Times New Roman"/>
                        </a:rPr>
                        <a:t> Funds Management </a:t>
                      </a:r>
                      <a:endParaRPr lang="en-AU" sz="1200" b="1"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InSync Global Titans Fund</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a:effectLst/>
                          <a:latin typeface="Arial"/>
                          <a:ea typeface="MS PGothic"/>
                          <a:cs typeface="Times New Roman"/>
                        </a:rPr>
                        <a:t>Long equities</a:t>
                      </a:r>
                      <a:endParaRPr lang="en-AU" sz="120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a:solidFill>
                            <a:schemeClr val="accent5"/>
                          </a:solidFill>
                          <a:effectLst/>
                          <a:latin typeface="Arial"/>
                          <a:ea typeface="MS PGothic"/>
                          <a:cs typeface="Times New Roman"/>
                        </a:rPr>
                        <a:t>1.4%</a:t>
                      </a:r>
                      <a:endParaRPr lang="en-AU" sz="1200">
                        <a:solidFill>
                          <a:schemeClr val="accent5"/>
                        </a:solidFill>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r h="216734">
                <a:tc>
                  <a:txBody>
                    <a:bodyPr/>
                    <a:lstStyle/>
                    <a:p>
                      <a:pPr>
                        <a:spcAft>
                          <a:spcPts val="0"/>
                        </a:spcAft>
                      </a:pPr>
                      <a:endParaRPr lang="en-AU" sz="1200" dirty="0">
                        <a:effectLst/>
                        <a:latin typeface="Arial"/>
                        <a:ea typeface="MS PGothic"/>
                        <a:cs typeface="Times New Roman"/>
                      </a:endParaRP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kern="1200" dirty="0">
                          <a:solidFill>
                            <a:schemeClr val="tx1"/>
                          </a:solidFill>
                          <a:effectLst/>
                          <a:latin typeface="Arial"/>
                          <a:ea typeface="MS PGothic"/>
                          <a:cs typeface="Times New Roman"/>
                        </a:rPr>
                        <a:t>Cash and Term Deposits</a:t>
                      </a: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spcAft>
                          <a:spcPts val="0"/>
                        </a:spcAft>
                      </a:pPr>
                      <a:r>
                        <a:rPr lang="en-AU" sz="900" kern="1200" dirty="0">
                          <a:solidFill>
                            <a:schemeClr val="tx1"/>
                          </a:solidFill>
                          <a:effectLst/>
                          <a:latin typeface="Arial"/>
                          <a:ea typeface="MS PGothic"/>
                          <a:cs typeface="Times New Roman"/>
                        </a:rPr>
                        <a:t>Cash</a:t>
                      </a:r>
                    </a:p>
                  </a:txBody>
                  <a:tcPr marL="68580" marR="68580"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tcPr>
                </a:tc>
                <a:tc>
                  <a:txBody>
                    <a:bodyPr/>
                    <a:lstStyle/>
                    <a:p>
                      <a:pPr algn="ctr">
                        <a:spcAft>
                          <a:spcPts val="0"/>
                        </a:spcAft>
                      </a:pPr>
                      <a:r>
                        <a:rPr lang="en-AU" sz="900" b="1" i="0" dirty="0" smtClean="0">
                          <a:solidFill>
                            <a:schemeClr val="accent5"/>
                          </a:solidFill>
                          <a:effectLst/>
                          <a:latin typeface="Arial"/>
                          <a:ea typeface="MS PGothic"/>
                          <a:cs typeface="Arial"/>
                        </a:rPr>
                        <a:t>5.9%</a:t>
                      </a:r>
                      <a:endParaRPr lang="en-AU" sz="900" b="1" i="0" dirty="0">
                        <a:solidFill>
                          <a:schemeClr val="accent5"/>
                        </a:solidFill>
                        <a:effectLst/>
                        <a:latin typeface="Arial"/>
                        <a:ea typeface="MS PGothic"/>
                        <a:cs typeface="Arial"/>
                      </a:endParaRPr>
                    </a:p>
                  </a:txBody>
                  <a:tcPr marL="67791" marR="67791" marT="0" marB="0" anchor="ctr">
                    <a:lnL>
                      <a:noFill/>
                    </a:lnL>
                    <a:lnR>
                      <a:noFill/>
                    </a:lnR>
                    <a:lnT w="3175" cap="flat" cmpd="sng" algn="ctr">
                      <a:solidFill>
                        <a:srgbClr val="542E91"/>
                      </a:solidFill>
                      <a:prstDash val="solid"/>
                      <a:round/>
                      <a:headEnd type="none" w="med" len="med"/>
                      <a:tailEnd type="none" w="med" len="med"/>
                    </a:lnT>
                    <a:lnB w="3175" cap="flat" cmpd="sng" algn="ctr">
                      <a:solidFill>
                        <a:srgbClr val="542E91"/>
                      </a:solidFill>
                      <a:prstDash val="solid"/>
                      <a:round/>
                      <a:headEnd type="none" w="med" len="med"/>
                      <a:tailEnd type="none" w="med" len="med"/>
                    </a:lnB>
                    <a:solidFill>
                      <a:schemeClr val="accent5">
                        <a:lumMod val="20000"/>
                        <a:lumOff val="80000"/>
                      </a:schemeClr>
                    </a:solidFill>
                  </a:tcPr>
                </a:tc>
              </a:tr>
            </a:tbl>
          </a:graphicData>
        </a:graphic>
      </p:graphicFrame>
      <p:sp>
        <p:nvSpPr>
          <p:cNvPr id="8" name="Title 1"/>
          <p:cNvSpPr txBox="1">
            <a:spLocks/>
          </p:cNvSpPr>
          <p:nvPr/>
        </p:nvSpPr>
        <p:spPr bwMode="auto">
          <a:xfrm>
            <a:off x="457200" y="310177"/>
            <a:ext cx="6096000" cy="20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000" kern="1200">
                <a:solidFill>
                  <a:schemeClr val="bg1"/>
                </a:solidFill>
                <a:latin typeface="+mj-lt"/>
                <a:ea typeface="ＭＳ Ｐゴシック" charset="0"/>
                <a:cs typeface="Georgia"/>
              </a:defRPr>
            </a:lvl1pPr>
            <a:lvl2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2pPr>
            <a:lvl3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3pPr>
            <a:lvl4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4pPr>
            <a:lvl5pPr algn="l" defTabSz="457200" rtl="0" eaLnBrk="1" fontAlgn="base" hangingPunct="1">
              <a:spcBef>
                <a:spcPct val="0"/>
              </a:spcBef>
              <a:spcAft>
                <a:spcPct val="0"/>
              </a:spcAft>
              <a:defRPr sz="2400">
                <a:solidFill>
                  <a:schemeClr val="accent1"/>
                </a:solidFill>
                <a:latin typeface="Arial" charset="0"/>
                <a:ea typeface="ＭＳ Ｐゴシック" charset="0"/>
                <a:cs typeface="Georgia" pitchFamily="18" charset="0"/>
              </a:defRPr>
            </a:lvl5pPr>
            <a:lvl6pPr marL="457200" algn="l" defTabSz="457200" rtl="0" eaLnBrk="1" fontAlgn="base" hangingPunct="1">
              <a:spcBef>
                <a:spcPct val="0"/>
              </a:spcBef>
              <a:spcAft>
                <a:spcPct val="0"/>
              </a:spcAft>
              <a:defRPr sz="2800">
                <a:solidFill>
                  <a:srgbClr val="256DB2"/>
                </a:solidFill>
                <a:latin typeface="Adobe Garamond Pro" charset="0"/>
                <a:ea typeface="ＭＳ Ｐゴシック" charset="0"/>
              </a:defRPr>
            </a:lvl6pPr>
            <a:lvl7pPr marL="914400" algn="l" defTabSz="457200" rtl="0" eaLnBrk="1" fontAlgn="base" hangingPunct="1">
              <a:spcBef>
                <a:spcPct val="0"/>
              </a:spcBef>
              <a:spcAft>
                <a:spcPct val="0"/>
              </a:spcAft>
              <a:defRPr sz="2800">
                <a:solidFill>
                  <a:srgbClr val="256DB2"/>
                </a:solidFill>
                <a:latin typeface="Adobe Garamond Pro" charset="0"/>
                <a:ea typeface="ＭＳ Ｐゴシック" charset="0"/>
              </a:defRPr>
            </a:lvl7pPr>
            <a:lvl8pPr marL="1371600" algn="l" defTabSz="457200" rtl="0" eaLnBrk="1" fontAlgn="base" hangingPunct="1">
              <a:spcBef>
                <a:spcPct val="0"/>
              </a:spcBef>
              <a:spcAft>
                <a:spcPct val="0"/>
              </a:spcAft>
              <a:defRPr sz="2800">
                <a:solidFill>
                  <a:srgbClr val="256DB2"/>
                </a:solidFill>
                <a:latin typeface="Adobe Garamond Pro" charset="0"/>
                <a:ea typeface="ＭＳ Ｐゴシック" charset="0"/>
              </a:defRPr>
            </a:lvl8pPr>
            <a:lvl9pPr marL="1828800" algn="l" defTabSz="457200" rtl="0" eaLnBrk="1" fontAlgn="base" hangingPunct="1">
              <a:spcBef>
                <a:spcPct val="0"/>
              </a:spcBef>
              <a:spcAft>
                <a:spcPct val="0"/>
              </a:spcAft>
              <a:defRPr sz="2800">
                <a:solidFill>
                  <a:srgbClr val="256DB2"/>
                </a:solidFill>
                <a:latin typeface="Adobe Garamond Pro" charset="0"/>
                <a:ea typeface="ＭＳ Ｐゴシック" charset="0"/>
              </a:defRPr>
            </a:lvl9pPr>
          </a:lstStyle>
          <a:p>
            <a:r>
              <a:rPr lang="en-AU" sz="1400" dirty="0">
                <a:latin typeface="+mn-lt"/>
                <a:ea typeface="Adobe Garamond Pro" charset="0"/>
                <a:cs typeface="Adobe Garamond Pro" charset="0"/>
              </a:rPr>
              <a:t>FGG Performance</a:t>
            </a:r>
            <a:endParaRPr lang="en-AU" sz="1400" dirty="0">
              <a:latin typeface="+mn-lt"/>
            </a:endParaRPr>
          </a:p>
        </p:txBody>
      </p:sp>
    </p:spTree>
    <p:extLst>
      <p:ext uri="{BB962C8B-B14F-4D97-AF65-F5344CB8AC3E}">
        <p14:creationId xmlns:p14="http://schemas.microsoft.com/office/powerpoint/2010/main" val="1463174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491586" y="2764972"/>
            <a:ext cx="4164003" cy="25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defRPr sz="2000" b="1">
                <a:solidFill>
                  <a:schemeClr val="bg1"/>
                </a:solidFill>
                <a:latin typeface="Arial Unicode MS" pitchFamily="34" charset="-128"/>
                <a:ea typeface="ＭＳ Ｐゴシック" pitchFamily="34" charset="-128"/>
                <a:cs typeface="Arial Unicode MS" pitchFamily="34" charset="-128"/>
              </a:defRPr>
            </a:lvl1pPr>
            <a:lvl2pPr marL="742950" indent="-285750" eaLnBrk="0" hangingPunct="0">
              <a:spcBef>
                <a:spcPct val="20000"/>
              </a:spcBef>
              <a:buFont typeface="Arial" pitchFamily="34" charset="0"/>
              <a:defRPr sz="1600">
                <a:solidFill>
                  <a:schemeClr val="bg1"/>
                </a:solidFill>
                <a:latin typeface="Arial Unicode MS" pitchFamily="34" charset="-128"/>
                <a:ea typeface="ＭＳ Ｐゴシック" pitchFamily="34" charset="-128"/>
                <a:cs typeface="Arial Unicode MS" pitchFamily="34" charset="-128"/>
              </a:defRPr>
            </a:lvl2pPr>
            <a:lvl3pPr marL="176213" indent="-176213" eaLnBrk="0" hangingPunct="0">
              <a:spcBef>
                <a:spcPct val="20000"/>
              </a:spcBef>
              <a:buClr>
                <a:schemeClr val="tx2"/>
              </a:buClr>
              <a:buSzPct val="70000"/>
              <a:buFont typeface="Arial" pitchFamily="34" charset="0"/>
              <a:buChar char="•"/>
              <a:defRPr sz="1600">
                <a:solidFill>
                  <a:schemeClr val="bg1"/>
                </a:solidFill>
                <a:latin typeface="Arial Unicode MS" pitchFamily="34" charset="-128"/>
                <a:ea typeface="ＭＳ Ｐゴシック" pitchFamily="34" charset="-128"/>
                <a:cs typeface="Arial Unicode MS" pitchFamily="34" charset="-128"/>
              </a:defRPr>
            </a:lvl3pPr>
            <a:lvl4pPr marL="447675" indent="-271463" eaLnBrk="0" hangingPunct="0">
              <a:spcBef>
                <a:spcPct val="20000"/>
              </a:spcBef>
              <a:buFont typeface="Arial" pitchFamily="34" charset="0"/>
              <a:buChar char="–"/>
              <a:defRPr sz="1600">
                <a:solidFill>
                  <a:schemeClr val="bg1"/>
                </a:solidFill>
                <a:latin typeface="Arial Unicode MS" pitchFamily="34" charset="-128"/>
                <a:ea typeface="ＭＳ Ｐゴシック" pitchFamily="34" charset="-128"/>
                <a:cs typeface="Arial Unicode MS" pitchFamily="34" charset="-128"/>
              </a:defRPr>
            </a:lvl4pPr>
            <a:lvl5pPr marL="2057400" indent="-228600" eaLnBrk="0" hangingPunct="0">
              <a:spcBef>
                <a:spcPct val="20000"/>
              </a:spcBef>
              <a:buFont typeface="Arial" pitchFamily="34" charset="0"/>
              <a:buChar char="»"/>
              <a:defRPr sz="2000">
                <a:solidFill>
                  <a:schemeClr val="tx1"/>
                </a:solidFill>
                <a:latin typeface="Arial Unicode MS" pitchFamily="34" charset="-128"/>
                <a:ea typeface="ＭＳ Ｐゴシック" pitchFamily="34" charset="-128"/>
                <a:cs typeface="Arial Unicode MS"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Unicode MS" pitchFamily="34" charset="-128"/>
                <a:ea typeface="ＭＳ Ｐゴシック" pitchFamily="34" charset="-128"/>
                <a:cs typeface="Arial Unicode MS"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Unicode MS" pitchFamily="34" charset="-128"/>
                <a:ea typeface="ＭＳ Ｐゴシック" pitchFamily="34" charset="-128"/>
                <a:cs typeface="Arial Unicode MS"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Unicode MS" pitchFamily="34" charset="-128"/>
                <a:ea typeface="ＭＳ Ｐゴシック" pitchFamily="34" charset="-128"/>
                <a:cs typeface="Arial Unicode MS"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Unicode MS" pitchFamily="34" charset="-128"/>
                <a:ea typeface="ＭＳ Ｐゴシック" pitchFamily="34" charset="-128"/>
                <a:cs typeface="Arial Unicode MS" pitchFamily="34" charset="-128"/>
              </a:defRPr>
            </a:lvl9pPr>
          </a:lstStyle>
          <a:p>
            <a:pPr algn="ctr">
              <a:lnSpc>
                <a:spcPct val="150000"/>
              </a:lnSpc>
              <a:spcBef>
                <a:spcPct val="0"/>
              </a:spcBef>
              <a:buFontTx/>
              <a:buNone/>
            </a:pPr>
            <a:r>
              <a:rPr lang="en-US" sz="1800" dirty="0">
                <a:solidFill>
                  <a:schemeClr val="bg1">
                    <a:lumMod val="50000"/>
                    <a:lumOff val="50000"/>
                  </a:schemeClr>
                </a:solidFill>
              </a:rPr>
              <a:t>Contact us</a:t>
            </a:r>
            <a:r>
              <a:rPr lang="en-US" sz="1200" dirty="0"/>
              <a:t/>
            </a:r>
            <a:br>
              <a:rPr lang="en-US" sz="1200" dirty="0"/>
            </a:br>
            <a:r>
              <a:rPr lang="en-AU" altLang="en-US" sz="1200" dirty="0" smtClean="0">
                <a:solidFill>
                  <a:schemeClr val="bg1">
                    <a:lumMod val="50000"/>
                    <a:lumOff val="50000"/>
                  </a:schemeClr>
                </a:solidFill>
                <a:latin typeface="Arial"/>
                <a:cs typeface="Arial"/>
              </a:rPr>
              <a:t>E:</a:t>
            </a:r>
            <a:r>
              <a:rPr lang="en-AU" altLang="en-US" sz="1200" b="0" dirty="0" smtClean="0">
                <a:solidFill>
                  <a:schemeClr val="bg1">
                    <a:lumMod val="50000"/>
                    <a:lumOff val="50000"/>
                  </a:schemeClr>
                </a:solidFill>
                <a:latin typeface="Arial"/>
                <a:cs typeface="Arial"/>
              </a:rPr>
              <a:t> </a:t>
            </a:r>
            <a:r>
              <a:rPr lang="en-AU" altLang="en-US" sz="1200" b="0" dirty="0" smtClean="0">
                <a:latin typeface="Arial"/>
                <a:cs typeface="Arial"/>
                <a:hlinkClick r:id="rId2"/>
              </a:rPr>
              <a:t>info@futuregeninvest.com.au</a:t>
            </a:r>
            <a:endParaRPr lang="en-AU" altLang="en-US" sz="1200" b="0" dirty="0" smtClean="0">
              <a:latin typeface="Arial"/>
              <a:cs typeface="Arial"/>
            </a:endParaRPr>
          </a:p>
          <a:p>
            <a:pPr algn="ctr">
              <a:lnSpc>
                <a:spcPct val="150000"/>
              </a:lnSpc>
              <a:spcBef>
                <a:spcPct val="0"/>
              </a:spcBef>
              <a:buFontTx/>
              <a:buNone/>
            </a:pPr>
            <a:r>
              <a:rPr lang="en-AU" altLang="en-US" sz="1200" dirty="0" smtClean="0">
                <a:solidFill>
                  <a:schemeClr val="bg1">
                    <a:lumMod val="50000"/>
                    <a:lumOff val="50000"/>
                  </a:schemeClr>
                </a:solidFill>
                <a:latin typeface="Arial"/>
                <a:cs typeface="Arial"/>
              </a:rPr>
              <a:t>T:</a:t>
            </a:r>
            <a:r>
              <a:rPr lang="en-AU" altLang="en-US" sz="1200" b="0" dirty="0" smtClean="0">
                <a:solidFill>
                  <a:schemeClr val="bg1">
                    <a:lumMod val="50000"/>
                    <a:lumOff val="50000"/>
                  </a:schemeClr>
                </a:solidFill>
                <a:latin typeface="Arial"/>
                <a:cs typeface="Arial"/>
              </a:rPr>
              <a:t> (</a:t>
            </a:r>
            <a:r>
              <a:rPr lang="en-AU" altLang="en-US" sz="1200" b="0" dirty="0">
                <a:solidFill>
                  <a:schemeClr val="bg1">
                    <a:lumMod val="50000"/>
                    <a:lumOff val="50000"/>
                  </a:schemeClr>
                </a:solidFill>
                <a:latin typeface="Arial"/>
                <a:cs typeface="Arial"/>
              </a:rPr>
              <a:t>02) 9247 </a:t>
            </a:r>
            <a:r>
              <a:rPr lang="en-AU" altLang="en-US" sz="1200" b="0" dirty="0" smtClean="0">
                <a:solidFill>
                  <a:schemeClr val="bg1">
                    <a:lumMod val="50000"/>
                    <a:lumOff val="50000"/>
                  </a:schemeClr>
                </a:solidFill>
                <a:latin typeface="Arial"/>
                <a:cs typeface="Arial"/>
              </a:rPr>
              <a:t>9202 </a:t>
            </a:r>
            <a:r>
              <a:rPr lang="en-AU" altLang="en-US" sz="1200" b="0" dirty="0">
                <a:solidFill>
                  <a:schemeClr val="bg1">
                    <a:lumMod val="50000"/>
                    <a:lumOff val="50000"/>
                  </a:schemeClr>
                </a:solidFill>
                <a:latin typeface="Arial"/>
                <a:cs typeface="Arial"/>
              </a:rPr>
              <a:t/>
            </a:r>
            <a:br>
              <a:rPr lang="en-AU" altLang="en-US" sz="1200" b="0" dirty="0">
                <a:solidFill>
                  <a:schemeClr val="bg1">
                    <a:lumMod val="50000"/>
                    <a:lumOff val="50000"/>
                  </a:schemeClr>
                </a:solidFill>
                <a:latin typeface="Arial"/>
                <a:cs typeface="Arial"/>
              </a:rPr>
            </a:br>
            <a:r>
              <a:rPr lang="en-AU" altLang="en-US" sz="1200" dirty="0" smtClean="0">
                <a:solidFill>
                  <a:schemeClr val="bg1">
                    <a:lumMod val="50000"/>
                    <a:lumOff val="50000"/>
                  </a:schemeClr>
                </a:solidFill>
                <a:latin typeface="Arial"/>
                <a:cs typeface="Arial"/>
              </a:rPr>
              <a:t>F:</a:t>
            </a:r>
            <a:r>
              <a:rPr lang="en-AU" altLang="en-US" sz="1200" b="0" dirty="0" smtClean="0">
                <a:solidFill>
                  <a:schemeClr val="bg1">
                    <a:lumMod val="50000"/>
                    <a:lumOff val="50000"/>
                  </a:schemeClr>
                </a:solidFill>
                <a:latin typeface="Arial"/>
                <a:cs typeface="Arial"/>
              </a:rPr>
              <a:t> (</a:t>
            </a:r>
            <a:r>
              <a:rPr lang="en-AU" altLang="en-US" sz="1200" b="0" dirty="0">
                <a:solidFill>
                  <a:schemeClr val="bg1">
                    <a:lumMod val="50000"/>
                    <a:lumOff val="50000"/>
                  </a:schemeClr>
                </a:solidFill>
                <a:latin typeface="Arial"/>
                <a:cs typeface="Arial"/>
              </a:rPr>
              <a:t>02) 9247 6855</a:t>
            </a:r>
            <a:r>
              <a:rPr lang="en-AU" altLang="en-US" sz="1200" b="0" dirty="0">
                <a:latin typeface="Arial"/>
                <a:cs typeface="Arial"/>
              </a:rPr>
              <a:t/>
            </a:r>
            <a:br>
              <a:rPr lang="en-AU" altLang="en-US" sz="1200" b="0" dirty="0">
                <a:latin typeface="Arial"/>
                <a:cs typeface="Arial"/>
              </a:rPr>
            </a:br>
            <a:r>
              <a:rPr lang="en-AU" altLang="en-US" sz="1200" b="0" dirty="0" smtClean="0">
                <a:latin typeface="Arial"/>
                <a:cs typeface="Arial"/>
                <a:hlinkClick r:id="rId3"/>
              </a:rPr>
              <a:t>www.futuregeninvest.com.au</a:t>
            </a:r>
            <a:endParaRPr lang="en-AU" altLang="en-US" sz="1200" b="0" dirty="0" smtClean="0">
              <a:latin typeface="Arial"/>
              <a:cs typeface="Arial"/>
            </a:endParaRPr>
          </a:p>
          <a:p>
            <a:pPr algn="ctr">
              <a:lnSpc>
                <a:spcPct val="150000"/>
              </a:lnSpc>
              <a:spcBef>
                <a:spcPct val="0"/>
              </a:spcBef>
              <a:buFontTx/>
              <a:buNone/>
            </a:pPr>
            <a:r>
              <a:rPr lang="en-AU" altLang="en-US" sz="1200" dirty="0" smtClean="0">
                <a:solidFill>
                  <a:schemeClr val="bg1">
                    <a:lumMod val="50000"/>
                    <a:lumOff val="50000"/>
                  </a:schemeClr>
                </a:solidFill>
                <a:latin typeface="Arial"/>
                <a:cs typeface="Arial"/>
              </a:rPr>
              <a:t>Twitter: </a:t>
            </a:r>
            <a:r>
              <a:rPr lang="en-AU" sz="1200" b="0" dirty="0" smtClean="0">
                <a:solidFill>
                  <a:schemeClr val="bg1">
                    <a:lumMod val="50000"/>
                    <a:lumOff val="50000"/>
                  </a:schemeClr>
                </a:solidFill>
                <a:latin typeface="Arial"/>
                <a:cs typeface="Arial"/>
              </a:rPr>
              <a:t>@</a:t>
            </a:r>
            <a:r>
              <a:rPr lang="en-AU" sz="1200" b="0" dirty="0" err="1" smtClean="0">
                <a:solidFill>
                  <a:schemeClr val="bg1">
                    <a:lumMod val="50000"/>
                    <a:lumOff val="50000"/>
                  </a:schemeClr>
                </a:solidFill>
                <a:latin typeface="Arial"/>
                <a:cs typeface="Arial"/>
              </a:rPr>
              <a:t>FutureGenInvest</a:t>
            </a:r>
            <a:r>
              <a:rPr lang="en-AU" sz="1200" b="0" dirty="0" smtClean="0">
                <a:solidFill>
                  <a:schemeClr val="bg1">
                    <a:lumMod val="50000"/>
                    <a:lumOff val="50000"/>
                  </a:schemeClr>
                </a:solidFill>
                <a:latin typeface="Arial"/>
                <a:cs typeface="Arial"/>
              </a:rPr>
              <a:t> </a:t>
            </a:r>
            <a:endParaRPr lang="en-AU" altLang="en-US" sz="1200" b="0" dirty="0" smtClean="0">
              <a:solidFill>
                <a:schemeClr val="bg1">
                  <a:lumMod val="50000"/>
                  <a:lumOff val="50000"/>
                </a:schemeClr>
              </a:solidFill>
              <a:latin typeface="Arial"/>
              <a:cs typeface="Arial"/>
            </a:endParaRPr>
          </a:p>
          <a:p>
            <a:pPr algn="ctr">
              <a:lnSpc>
                <a:spcPct val="150000"/>
              </a:lnSpc>
              <a:spcBef>
                <a:spcPct val="0"/>
              </a:spcBef>
              <a:buFontTx/>
              <a:buNone/>
            </a:pPr>
            <a:r>
              <a:rPr lang="en-AU" altLang="en-US" sz="1200" dirty="0" smtClean="0">
                <a:solidFill>
                  <a:schemeClr val="bg1">
                    <a:lumMod val="50000"/>
                    <a:lumOff val="50000"/>
                  </a:schemeClr>
                </a:solidFill>
                <a:latin typeface="Arial"/>
                <a:cs typeface="Arial"/>
              </a:rPr>
              <a:t>LinkedIn: </a:t>
            </a:r>
            <a:r>
              <a:rPr lang="en-AU" altLang="en-US" sz="1200" b="0" dirty="0" smtClean="0">
                <a:solidFill>
                  <a:schemeClr val="bg1">
                    <a:lumMod val="50000"/>
                    <a:lumOff val="50000"/>
                  </a:schemeClr>
                </a:solidFill>
                <a:latin typeface="Arial"/>
                <a:cs typeface="Arial"/>
              </a:rPr>
              <a:t>Future Generation Investment Companies</a:t>
            </a:r>
            <a:endParaRPr lang="en-AU" altLang="en-US" sz="1200" b="0" dirty="0">
              <a:solidFill>
                <a:schemeClr val="bg1">
                  <a:lumMod val="50000"/>
                  <a:lumOff val="50000"/>
                </a:schemeClr>
              </a:solidFill>
              <a:latin typeface="Arial"/>
              <a:cs typeface="Arial"/>
            </a:endParaRPr>
          </a:p>
        </p:txBody>
      </p:sp>
      <p:cxnSp>
        <p:nvCxnSpPr>
          <p:cNvPr id="3" name="Straight Connector 2"/>
          <p:cNvCxnSpPr/>
          <p:nvPr/>
        </p:nvCxnSpPr>
        <p:spPr>
          <a:xfrm>
            <a:off x="2336803" y="2728686"/>
            <a:ext cx="4464000"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2336803" y="5370286"/>
            <a:ext cx="4464000"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931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34160" y="2885440"/>
            <a:ext cx="7609840" cy="3149600"/>
          </a:xfrm>
          <a:prstGeom prst="rect">
            <a:avLst/>
          </a:prstGeom>
          <a:gradFill>
            <a:gsLst>
              <a:gs pos="0">
                <a:schemeClr val="accent2"/>
              </a:gs>
              <a:gs pos="100000">
                <a:schemeClr val="accent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AU" dirty="0" smtClean="0"/>
              <a:t/>
            </a:r>
            <a:br>
              <a:rPr lang="en-AU" dirty="0" smtClean="0"/>
            </a:br>
            <a:r>
              <a:rPr lang="en-AU" dirty="0" smtClean="0"/>
              <a:t>Our </a:t>
            </a:r>
            <a:r>
              <a:rPr lang="en-AU" dirty="0"/>
              <a:t>purpose</a:t>
            </a:r>
            <a:r>
              <a:rPr lang="en-AU" dirty="0" smtClean="0"/>
              <a:t/>
            </a:r>
            <a:br>
              <a:rPr lang="en-AU" dirty="0" smtClean="0"/>
            </a:br>
            <a:endParaRPr lang="en-AU" dirty="0"/>
          </a:p>
        </p:txBody>
      </p:sp>
      <p:sp>
        <p:nvSpPr>
          <p:cNvPr id="16" name="Slide Number Placeholder 3"/>
          <p:cNvSpPr>
            <a:spLocks noGrp="1"/>
          </p:cNvSpPr>
          <p:nvPr>
            <p:ph type="sldNum" sz="quarter" idx="4"/>
          </p:nvPr>
        </p:nvSpPr>
        <p:spPr>
          <a:xfrm>
            <a:off x="6560949" y="6367396"/>
            <a:ext cx="2133600" cy="365125"/>
          </a:xfrm>
        </p:spPr>
        <p:txBody>
          <a:bodyPr/>
          <a:lstStyle/>
          <a:p>
            <a:fld id="{AEA9FD5F-EFF3-4963-9EAE-EF8F2BF85D6F}" type="slidenum">
              <a:rPr lang="en-AU" smtClean="0"/>
              <a:t>3</a:t>
            </a:fld>
            <a:endParaRPr lang="en-AU" dirty="0"/>
          </a:p>
        </p:txBody>
      </p:sp>
      <p:sp>
        <p:nvSpPr>
          <p:cNvPr id="3" name="Oval 2"/>
          <p:cNvSpPr/>
          <p:nvPr/>
        </p:nvSpPr>
        <p:spPr>
          <a:xfrm>
            <a:off x="1449985" y="1992113"/>
            <a:ext cx="3433347" cy="3433347"/>
          </a:xfrm>
          <a:prstGeom prst="ellipse">
            <a:avLst/>
          </a:prstGeom>
          <a:noFill/>
          <a:ln w="66675">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pPr algn="ctr"/>
            <a:endParaRPr lang="en-AU" b="1" dirty="0">
              <a:solidFill>
                <a:schemeClr val="accent2"/>
              </a:solidFill>
            </a:endParaRPr>
          </a:p>
        </p:txBody>
      </p:sp>
      <p:sp>
        <p:nvSpPr>
          <p:cNvPr id="10" name="Rectangle 9"/>
          <p:cNvSpPr/>
          <p:nvPr/>
        </p:nvSpPr>
        <p:spPr>
          <a:xfrm>
            <a:off x="4870011" y="3671134"/>
            <a:ext cx="1903896" cy="1754326"/>
          </a:xfrm>
          <a:prstGeom prst="rect">
            <a:avLst/>
          </a:prstGeom>
        </p:spPr>
        <p:txBody>
          <a:bodyPr wrap="square">
            <a:spAutoFit/>
          </a:bodyPr>
          <a:lstStyle/>
          <a:p>
            <a:r>
              <a:rPr lang="en-AU" b="1" dirty="0" smtClean="0">
                <a:solidFill>
                  <a:schemeClr val="bg2"/>
                </a:solidFill>
              </a:rPr>
              <a:t>Prominent </a:t>
            </a:r>
            <a:r>
              <a:rPr lang="en-AU" b="1" dirty="0">
                <a:solidFill>
                  <a:schemeClr val="bg2"/>
                </a:solidFill>
              </a:rPr>
              <a:t>domestic (FGX) </a:t>
            </a:r>
            <a:r>
              <a:rPr lang="en-AU" b="1" dirty="0" smtClean="0">
                <a:solidFill>
                  <a:schemeClr val="bg2"/>
                </a:solidFill>
              </a:rPr>
              <a:t>&amp; global </a:t>
            </a:r>
            <a:r>
              <a:rPr lang="en-AU" b="1" dirty="0">
                <a:solidFill>
                  <a:schemeClr val="bg2"/>
                </a:solidFill>
              </a:rPr>
              <a:t>(FGG) fund managers who act pro bono</a:t>
            </a:r>
          </a:p>
        </p:txBody>
      </p:sp>
      <p:sp>
        <p:nvSpPr>
          <p:cNvPr id="8" name="Rectangle 7"/>
          <p:cNvSpPr/>
          <p:nvPr/>
        </p:nvSpPr>
        <p:spPr>
          <a:xfrm>
            <a:off x="7076861" y="3671134"/>
            <a:ext cx="1890575" cy="1754326"/>
          </a:xfrm>
          <a:prstGeom prst="rect">
            <a:avLst/>
          </a:prstGeom>
        </p:spPr>
        <p:txBody>
          <a:bodyPr wrap="square">
            <a:spAutoFit/>
          </a:bodyPr>
          <a:lstStyle/>
          <a:p>
            <a:r>
              <a:rPr lang="en-AU" b="1" dirty="0" smtClean="0">
                <a:solidFill>
                  <a:schemeClr val="bg2"/>
                </a:solidFill>
              </a:rPr>
              <a:t>1</a:t>
            </a:r>
            <a:r>
              <a:rPr lang="en-AU" b="1" dirty="0">
                <a:solidFill>
                  <a:schemeClr val="bg2"/>
                </a:solidFill>
              </a:rPr>
              <a:t>% of net assets </a:t>
            </a:r>
            <a:r>
              <a:rPr lang="en-AU" b="1" dirty="0" smtClean="0">
                <a:solidFill>
                  <a:schemeClr val="bg2"/>
                </a:solidFill>
              </a:rPr>
              <a:t>p.a. </a:t>
            </a:r>
          </a:p>
          <a:p>
            <a:r>
              <a:rPr lang="en-AU" b="1" dirty="0">
                <a:solidFill>
                  <a:schemeClr val="bg2"/>
                </a:solidFill>
              </a:rPr>
              <a:t>d</a:t>
            </a:r>
            <a:r>
              <a:rPr lang="en-AU" b="1" dirty="0" smtClean="0">
                <a:solidFill>
                  <a:schemeClr val="bg2"/>
                </a:solidFill>
              </a:rPr>
              <a:t>onated to youth </a:t>
            </a:r>
            <a:r>
              <a:rPr lang="en-AU" b="1" dirty="0">
                <a:solidFill>
                  <a:schemeClr val="bg2"/>
                </a:solidFill>
              </a:rPr>
              <a:t>at </a:t>
            </a:r>
            <a:br>
              <a:rPr lang="en-AU" b="1" dirty="0">
                <a:solidFill>
                  <a:schemeClr val="bg2"/>
                </a:solidFill>
              </a:rPr>
            </a:br>
            <a:r>
              <a:rPr lang="en-AU" b="1" dirty="0">
                <a:solidFill>
                  <a:schemeClr val="bg2"/>
                </a:solidFill>
              </a:rPr>
              <a:t>risk </a:t>
            </a:r>
            <a:r>
              <a:rPr lang="en-AU" b="1" dirty="0" smtClean="0">
                <a:solidFill>
                  <a:schemeClr val="bg2"/>
                </a:solidFill>
              </a:rPr>
              <a:t>&amp; youth </a:t>
            </a:r>
            <a:r>
              <a:rPr lang="en-AU" b="1" dirty="0">
                <a:solidFill>
                  <a:schemeClr val="bg2"/>
                </a:solidFill>
              </a:rPr>
              <a:t>mental </a:t>
            </a:r>
            <a:r>
              <a:rPr lang="en-AU" b="1" dirty="0" smtClean="0">
                <a:solidFill>
                  <a:schemeClr val="bg2"/>
                </a:solidFill>
              </a:rPr>
              <a:t>health</a:t>
            </a:r>
            <a:endParaRPr lang="en-AU" b="1" dirty="0">
              <a:solidFill>
                <a:schemeClr val="bg2"/>
              </a:solidFill>
            </a:endParaRPr>
          </a:p>
        </p:txBody>
      </p:sp>
      <p:sp>
        <p:nvSpPr>
          <p:cNvPr id="5" name="Rectangle 4"/>
          <p:cNvSpPr/>
          <p:nvPr/>
        </p:nvSpPr>
        <p:spPr>
          <a:xfrm>
            <a:off x="2738508" y="3671134"/>
            <a:ext cx="2047328" cy="1477328"/>
          </a:xfrm>
          <a:prstGeom prst="rect">
            <a:avLst/>
          </a:prstGeom>
        </p:spPr>
        <p:txBody>
          <a:bodyPr wrap="square">
            <a:spAutoFit/>
          </a:bodyPr>
          <a:lstStyle/>
          <a:p>
            <a:r>
              <a:rPr lang="en-AU" b="1" dirty="0">
                <a:solidFill>
                  <a:schemeClr val="bg2"/>
                </a:solidFill>
              </a:rPr>
              <a:t>Australia’s </a:t>
            </a:r>
            <a:br>
              <a:rPr lang="en-AU" b="1" dirty="0">
                <a:solidFill>
                  <a:schemeClr val="bg2"/>
                </a:solidFill>
              </a:rPr>
            </a:br>
            <a:r>
              <a:rPr lang="en-AU" b="1" dirty="0">
                <a:solidFill>
                  <a:schemeClr val="bg2"/>
                </a:solidFill>
              </a:rPr>
              <a:t>first listed philanthropic wealth creation vehicles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551" y="1259840"/>
            <a:ext cx="3635168" cy="5598160"/>
          </a:xfrm>
          <a:prstGeom prst="rect">
            <a:avLst/>
          </a:prstGeom>
        </p:spPr>
      </p:pic>
    </p:spTree>
    <p:extLst>
      <p:ext uri="{BB962C8B-B14F-4D97-AF65-F5344CB8AC3E}">
        <p14:creationId xmlns:p14="http://schemas.microsoft.com/office/powerpoint/2010/main" val="1364927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Investment objectives</a:t>
            </a:r>
            <a:endParaRPr lang="en-AU" dirty="0"/>
          </a:p>
        </p:txBody>
      </p:sp>
      <p:sp>
        <p:nvSpPr>
          <p:cNvPr id="8" name="Slide Number Placeholder 3"/>
          <p:cNvSpPr>
            <a:spLocks noGrp="1"/>
          </p:cNvSpPr>
          <p:nvPr>
            <p:ph type="sldNum" sz="quarter" idx="4"/>
          </p:nvPr>
        </p:nvSpPr>
        <p:spPr/>
        <p:txBody>
          <a:bodyPr/>
          <a:lstStyle/>
          <a:p>
            <a:fld id="{AEA9FD5F-EFF3-4963-9EAE-EF8F2BF85D6F}" type="slidenum">
              <a:rPr lang="en-AU" smtClean="0"/>
              <a:pPr/>
              <a:t>4</a:t>
            </a:fld>
            <a:endParaRPr lang="en-AU" dirty="0"/>
          </a:p>
        </p:txBody>
      </p:sp>
      <p:sp>
        <p:nvSpPr>
          <p:cNvPr id="3" name="Content Placeholder 2"/>
          <p:cNvSpPr>
            <a:spLocks noGrp="1"/>
          </p:cNvSpPr>
          <p:nvPr>
            <p:ph idx="4294967295"/>
          </p:nvPr>
        </p:nvSpPr>
        <p:spPr>
          <a:xfrm>
            <a:off x="6498613" y="2788562"/>
            <a:ext cx="1811274" cy="1173722"/>
          </a:xfrm>
        </p:spPr>
        <p:txBody>
          <a:bodyPr lIns="0" tIns="0" rIns="0" bIns="0"/>
          <a:lstStyle/>
          <a:p>
            <a:pPr marL="0" lvl="3" indent="-1066800" algn="ctr">
              <a:spcAft>
                <a:spcPts val="2500"/>
              </a:spcAft>
              <a:buNone/>
            </a:pPr>
            <a:r>
              <a:rPr lang="en-AU" sz="2400" dirty="0" smtClean="0">
                <a:solidFill>
                  <a:schemeClr val="accent2"/>
                </a:solidFill>
                <a:latin typeface="+mn-lt"/>
              </a:rPr>
              <a:t>Preserve </a:t>
            </a:r>
            <a:r>
              <a:rPr lang="en-AU" sz="2400" b="1" dirty="0">
                <a:solidFill>
                  <a:schemeClr val="accent2"/>
                </a:solidFill>
                <a:latin typeface="+mn-lt"/>
              </a:rPr>
              <a:t>shareholder </a:t>
            </a:r>
            <a:r>
              <a:rPr lang="en-AU" sz="2400" b="1" dirty="0" smtClean="0">
                <a:solidFill>
                  <a:schemeClr val="accent2"/>
                </a:solidFill>
                <a:latin typeface="+mn-lt"/>
              </a:rPr>
              <a:t>capital</a:t>
            </a:r>
          </a:p>
        </p:txBody>
      </p:sp>
      <p:sp>
        <p:nvSpPr>
          <p:cNvPr id="4" name="Oval 3"/>
          <p:cNvSpPr>
            <a:spLocks noChangeAspect="1"/>
          </p:cNvSpPr>
          <p:nvPr/>
        </p:nvSpPr>
        <p:spPr>
          <a:xfrm>
            <a:off x="1527005" y="2124033"/>
            <a:ext cx="432000" cy="432000"/>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smtClean="0">
                <a:solidFill>
                  <a:schemeClr val="bg2"/>
                </a:solidFill>
              </a:rPr>
              <a:t>1</a:t>
            </a:r>
            <a:endParaRPr lang="en-US" sz="1600" b="1" dirty="0">
              <a:solidFill>
                <a:schemeClr val="bg2"/>
              </a:solidFill>
            </a:endParaRPr>
          </a:p>
        </p:txBody>
      </p:sp>
      <p:sp>
        <p:nvSpPr>
          <p:cNvPr id="6" name="Oval 5"/>
          <p:cNvSpPr>
            <a:spLocks noChangeAspect="1"/>
          </p:cNvSpPr>
          <p:nvPr/>
        </p:nvSpPr>
        <p:spPr>
          <a:xfrm>
            <a:off x="4386826" y="2124033"/>
            <a:ext cx="432000" cy="432000"/>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smtClean="0">
                <a:solidFill>
                  <a:schemeClr val="bg2"/>
                </a:solidFill>
              </a:rPr>
              <a:t>2</a:t>
            </a:r>
            <a:endParaRPr lang="en-US" sz="1600" b="1" dirty="0">
              <a:solidFill>
                <a:schemeClr val="bg2"/>
              </a:solidFill>
            </a:endParaRPr>
          </a:p>
        </p:txBody>
      </p:sp>
      <p:sp>
        <p:nvSpPr>
          <p:cNvPr id="7" name="Oval 6"/>
          <p:cNvSpPr>
            <a:spLocks noChangeAspect="1"/>
          </p:cNvSpPr>
          <p:nvPr/>
        </p:nvSpPr>
        <p:spPr>
          <a:xfrm>
            <a:off x="7188250" y="2124033"/>
            <a:ext cx="432000" cy="432000"/>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smtClean="0">
                <a:solidFill>
                  <a:schemeClr val="bg2"/>
                </a:solidFill>
              </a:rPr>
              <a:t>3</a:t>
            </a:r>
            <a:endParaRPr lang="en-US" sz="1600" b="1" dirty="0">
              <a:solidFill>
                <a:schemeClr val="bg2"/>
              </a:solidFill>
            </a:endParaRPr>
          </a:p>
        </p:txBody>
      </p:sp>
      <p:sp>
        <p:nvSpPr>
          <p:cNvPr id="12" name="Rectangle 11"/>
          <p:cNvSpPr/>
          <p:nvPr/>
        </p:nvSpPr>
        <p:spPr>
          <a:xfrm>
            <a:off x="673068" y="2794955"/>
            <a:ext cx="2139875" cy="1107996"/>
          </a:xfrm>
          <a:prstGeom prst="rect">
            <a:avLst/>
          </a:prstGeom>
        </p:spPr>
        <p:txBody>
          <a:bodyPr wrap="square" lIns="0" tIns="0" rIns="0" bIns="0">
            <a:spAutoFit/>
          </a:bodyPr>
          <a:lstStyle/>
          <a:p>
            <a:pPr marL="0" lvl="2" indent="-371475" algn="ctr">
              <a:spcAft>
                <a:spcPts val="2500"/>
              </a:spcAft>
            </a:pPr>
            <a:r>
              <a:rPr lang="en-AU" sz="2400" dirty="0" smtClean="0">
                <a:solidFill>
                  <a:schemeClr val="accent2"/>
                </a:solidFill>
              </a:rPr>
              <a:t>Stream </a:t>
            </a:r>
            <a:r>
              <a:rPr lang="en-AU" sz="2400" dirty="0">
                <a:solidFill>
                  <a:schemeClr val="accent2"/>
                </a:solidFill>
              </a:rPr>
              <a:t>of </a:t>
            </a:r>
            <a:r>
              <a:rPr lang="en-AU" sz="2400" dirty="0" smtClean="0">
                <a:solidFill>
                  <a:schemeClr val="accent2"/>
                </a:solidFill>
              </a:rPr>
              <a:t/>
            </a:r>
            <a:br>
              <a:rPr lang="en-AU" sz="2400" dirty="0" smtClean="0">
                <a:solidFill>
                  <a:schemeClr val="accent2"/>
                </a:solidFill>
              </a:rPr>
            </a:br>
            <a:r>
              <a:rPr lang="en-AU" sz="2400" b="1" dirty="0" smtClean="0">
                <a:solidFill>
                  <a:schemeClr val="accent2"/>
                </a:solidFill>
              </a:rPr>
              <a:t>fully </a:t>
            </a:r>
            <a:r>
              <a:rPr lang="en-AU" sz="2400" b="1" dirty="0">
                <a:solidFill>
                  <a:schemeClr val="accent2"/>
                </a:solidFill>
              </a:rPr>
              <a:t>franked dividends</a:t>
            </a:r>
          </a:p>
        </p:txBody>
      </p:sp>
      <p:sp>
        <p:nvSpPr>
          <p:cNvPr id="13" name="Rectangle 12"/>
          <p:cNvSpPr/>
          <p:nvPr/>
        </p:nvSpPr>
        <p:spPr>
          <a:xfrm>
            <a:off x="3526497" y="2788562"/>
            <a:ext cx="2152658" cy="738664"/>
          </a:xfrm>
          <a:prstGeom prst="rect">
            <a:avLst/>
          </a:prstGeom>
        </p:spPr>
        <p:txBody>
          <a:bodyPr wrap="square" lIns="0" tIns="0" rIns="0" bIns="0">
            <a:spAutoFit/>
          </a:bodyPr>
          <a:lstStyle/>
          <a:p>
            <a:pPr marL="0" lvl="2" indent="-371475" algn="ctr">
              <a:spcAft>
                <a:spcPts val="2500"/>
              </a:spcAft>
            </a:pPr>
            <a:r>
              <a:rPr lang="en-AU" sz="2400" dirty="0">
                <a:solidFill>
                  <a:schemeClr val="accent5"/>
                </a:solidFill>
              </a:rPr>
              <a:t>Achieve </a:t>
            </a:r>
            <a:br>
              <a:rPr lang="en-AU" sz="2400" dirty="0">
                <a:solidFill>
                  <a:schemeClr val="accent5"/>
                </a:solidFill>
              </a:rPr>
            </a:br>
            <a:r>
              <a:rPr lang="en-AU" sz="2400" b="1" dirty="0">
                <a:solidFill>
                  <a:schemeClr val="accent5"/>
                </a:solidFill>
              </a:rPr>
              <a:t>capital</a:t>
            </a:r>
            <a:r>
              <a:rPr lang="en-AU" sz="2400" dirty="0">
                <a:solidFill>
                  <a:schemeClr val="accent5"/>
                </a:solidFill>
              </a:rPr>
              <a:t> </a:t>
            </a:r>
            <a:r>
              <a:rPr lang="en-AU" sz="2400" b="1" dirty="0">
                <a:solidFill>
                  <a:schemeClr val="accent5"/>
                </a:solidFill>
              </a:rPr>
              <a:t>growth</a:t>
            </a:r>
          </a:p>
        </p:txBody>
      </p:sp>
      <p:cxnSp>
        <p:nvCxnSpPr>
          <p:cNvPr id="14" name="Straight Connector 13"/>
          <p:cNvCxnSpPr/>
          <p:nvPr/>
        </p:nvCxnSpPr>
        <p:spPr>
          <a:xfrm>
            <a:off x="2019441" y="2323432"/>
            <a:ext cx="2306913" cy="0"/>
          </a:xfrm>
          <a:prstGeom prst="line">
            <a:avLst/>
          </a:prstGeom>
          <a:ln w="12700" cap="rnd">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81337" y="2323432"/>
            <a:ext cx="2216886" cy="0"/>
          </a:xfrm>
          <a:prstGeom prst="line">
            <a:avLst/>
          </a:prstGeom>
          <a:ln w="12700" cap="rnd">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372943" y="4818289"/>
            <a:ext cx="1440000" cy="638075"/>
          </a:xfrm>
          <a:prstGeom prst="rect">
            <a:avLst/>
          </a:prstGeom>
          <a:noFill/>
          <a:ln w="12700">
            <a:solidFill>
              <a:schemeClr val="accent5"/>
            </a:solidFill>
          </a:ln>
        </p:spPr>
        <p:txBody>
          <a:bodyPr wrap="square" lIns="144000" tIns="144000" rIns="144000" bIns="144000" anchor="ctr">
            <a:noAutofit/>
          </a:bodyPr>
          <a:lstStyle/>
          <a:p>
            <a:pPr marL="0" lvl="1" algn="ctr">
              <a:spcAft>
                <a:spcPts val="300"/>
              </a:spcAft>
              <a:buClr>
                <a:schemeClr val="accent5"/>
              </a:buClr>
            </a:pPr>
            <a:r>
              <a:rPr lang="en-AU" sz="1600" b="1" dirty="0" smtClean="0">
                <a:solidFill>
                  <a:schemeClr val="accent5"/>
                </a:solidFill>
              </a:rPr>
              <a:t>Long </a:t>
            </a:r>
            <a:r>
              <a:rPr lang="en-AU" sz="1600" b="1" dirty="0">
                <a:solidFill>
                  <a:schemeClr val="accent5"/>
                </a:solidFill>
              </a:rPr>
              <a:t>equities</a:t>
            </a:r>
          </a:p>
        </p:txBody>
      </p:sp>
      <p:sp>
        <p:nvSpPr>
          <p:cNvPr id="18" name="Rectangle 17"/>
          <p:cNvSpPr/>
          <p:nvPr/>
        </p:nvSpPr>
        <p:spPr>
          <a:xfrm>
            <a:off x="2985305" y="4821892"/>
            <a:ext cx="1584000" cy="630870"/>
          </a:xfrm>
          <a:prstGeom prst="rect">
            <a:avLst/>
          </a:prstGeom>
          <a:noFill/>
          <a:ln w="12700">
            <a:solidFill>
              <a:schemeClr val="accent2"/>
            </a:solidFill>
          </a:ln>
        </p:spPr>
        <p:txBody>
          <a:bodyPr wrap="square" lIns="144000" tIns="144000" rIns="144000" bIns="144000" anchor="ctr">
            <a:noAutofit/>
          </a:bodyPr>
          <a:lstStyle/>
          <a:p>
            <a:pPr marL="0" lvl="1" algn="ctr">
              <a:spcAft>
                <a:spcPts val="300"/>
              </a:spcAft>
              <a:buClr>
                <a:schemeClr val="accent5"/>
              </a:buClr>
            </a:pPr>
            <a:r>
              <a:rPr lang="en-AU" sz="1600" b="1" dirty="0" smtClean="0">
                <a:solidFill>
                  <a:schemeClr val="accent2"/>
                </a:solidFill>
              </a:rPr>
              <a:t>Quantitative </a:t>
            </a:r>
            <a:r>
              <a:rPr lang="en-AU" sz="1600" b="1" dirty="0">
                <a:solidFill>
                  <a:schemeClr val="accent2"/>
                </a:solidFill>
              </a:rPr>
              <a:t>strategies</a:t>
            </a:r>
          </a:p>
        </p:txBody>
      </p:sp>
      <p:sp>
        <p:nvSpPr>
          <p:cNvPr id="19" name="Rectangle 18"/>
          <p:cNvSpPr/>
          <p:nvPr/>
        </p:nvSpPr>
        <p:spPr>
          <a:xfrm>
            <a:off x="4746271" y="4811084"/>
            <a:ext cx="1440000" cy="638075"/>
          </a:xfrm>
          <a:prstGeom prst="rect">
            <a:avLst/>
          </a:prstGeom>
          <a:noFill/>
          <a:ln w="12700">
            <a:solidFill>
              <a:schemeClr val="accent5"/>
            </a:solidFill>
          </a:ln>
        </p:spPr>
        <p:txBody>
          <a:bodyPr wrap="square" lIns="144000" tIns="144000" rIns="144000" bIns="144000" anchor="ctr">
            <a:noAutofit/>
          </a:bodyPr>
          <a:lstStyle/>
          <a:p>
            <a:pPr marL="0" lvl="1" algn="ctr">
              <a:spcAft>
                <a:spcPts val="300"/>
              </a:spcAft>
              <a:buClr>
                <a:schemeClr val="accent5"/>
              </a:buClr>
            </a:pPr>
            <a:r>
              <a:rPr lang="en-AU" sz="1600" b="1" dirty="0" smtClean="0">
                <a:solidFill>
                  <a:schemeClr val="accent5"/>
                </a:solidFill>
              </a:rPr>
              <a:t>Absolute </a:t>
            </a:r>
            <a:r>
              <a:rPr lang="en-AU" sz="1600" b="1" dirty="0">
                <a:solidFill>
                  <a:schemeClr val="accent5"/>
                </a:solidFill>
              </a:rPr>
              <a:t>bias</a:t>
            </a:r>
          </a:p>
        </p:txBody>
      </p:sp>
      <p:sp>
        <p:nvSpPr>
          <p:cNvPr id="21" name="Rectangle 20"/>
          <p:cNvSpPr/>
          <p:nvPr/>
        </p:nvSpPr>
        <p:spPr>
          <a:xfrm>
            <a:off x="888226" y="4377850"/>
            <a:ext cx="7434233" cy="1543442"/>
          </a:xfrm>
          <a:prstGeom prst="rect">
            <a:avLst/>
          </a:prstGeom>
          <a:noFill/>
          <a:ln w="12700" cap="rnd">
            <a:solidFill>
              <a:schemeClr val="accent6"/>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626258" y="4218405"/>
            <a:ext cx="1852623" cy="444492"/>
          </a:xfrm>
          <a:prstGeom prst="rect">
            <a:avLst/>
          </a:prstGeom>
          <a:solidFill>
            <a:schemeClr val="bg1"/>
          </a:solidFill>
        </p:spPr>
        <p:txBody>
          <a:bodyPr wrap="none">
            <a:spAutoFit/>
          </a:bodyPr>
          <a:lstStyle/>
          <a:p>
            <a:pPr algn="ctr">
              <a:spcAft>
                <a:spcPts val="1500"/>
              </a:spcAft>
            </a:pPr>
            <a:r>
              <a:rPr lang="en-AU" sz="1600" spc="300" dirty="0">
                <a:solidFill>
                  <a:schemeClr val="tx1">
                    <a:lumMod val="50000"/>
                    <a:lumOff val="50000"/>
                  </a:schemeClr>
                </a:solidFill>
              </a:rPr>
              <a:t>ALLOCATION</a:t>
            </a:r>
          </a:p>
        </p:txBody>
      </p:sp>
      <p:sp>
        <p:nvSpPr>
          <p:cNvPr id="20" name="Rectangle 19"/>
          <p:cNvSpPr/>
          <p:nvPr/>
        </p:nvSpPr>
        <p:spPr>
          <a:xfrm>
            <a:off x="6382399" y="4818289"/>
            <a:ext cx="1440000" cy="630870"/>
          </a:xfrm>
          <a:prstGeom prst="rect">
            <a:avLst/>
          </a:prstGeom>
          <a:noFill/>
          <a:ln w="12700">
            <a:solidFill>
              <a:schemeClr val="accent2"/>
            </a:solidFill>
          </a:ln>
        </p:spPr>
        <p:txBody>
          <a:bodyPr wrap="square" lIns="144000" tIns="144000" rIns="144000" bIns="144000" anchor="ctr">
            <a:noAutofit/>
          </a:bodyPr>
          <a:lstStyle/>
          <a:p>
            <a:pPr marL="0" lvl="1" algn="ctr">
              <a:spcAft>
                <a:spcPts val="300"/>
              </a:spcAft>
              <a:buClr>
                <a:schemeClr val="accent5"/>
              </a:buClr>
            </a:pPr>
            <a:r>
              <a:rPr lang="en-AU" sz="1600" b="1" dirty="0" smtClean="0">
                <a:solidFill>
                  <a:schemeClr val="accent2"/>
                </a:solidFill>
              </a:rPr>
              <a:t>Market neutral</a:t>
            </a:r>
            <a:endParaRPr lang="en-AU" sz="1600" b="1" dirty="0">
              <a:solidFill>
                <a:schemeClr val="accent2"/>
              </a:solidFill>
            </a:endParaRPr>
          </a:p>
        </p:txBody>
      </p:sp>
    </p:spTree>
    <p:extLst>
      <p:ext uri="{BB962C8B-B14F-4D97-AF65-F5344CB8AC3E}">
        <p14:creationId xmlns:p14="http://schemas.microsoft.com/office/powerpoint/2010/main" val="90878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53280" y="1971040"/>
            <a:ext cx="3749040" cy="400304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92480" y="1971040"/>
            <a:ext cx="3749040" cy="4003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AU" dirty="0" smtClean="0"/>
              <a:t>New developments </a:t>
            </a:r>
            <a:endParaRPr lang="en-AU" dirty="0"/>
          </a:p>
        </p:txBody>
      </p:sp>
      <p:sp>
        <p:nvSpPr>
          <p:cNvPr id="8" name="Slide Number Placeholder 3"/>
          <p:cNvSpPr>
            <a:spLocks noGrp="1"/>
          </p:cNvSpPr>
          <p:nvPr>
            <p:ph type="sldNum" sz="quarter" idx="4"/>
          </p:nvPr>
        </p:nvSpPr>
        <p:spPr/>
        <p:txBody>
          <a:bodyPr/>
          <a:lstStyle/>
          <a:p>
            <a:fld id="{AEA9FD5F-EFF3-4963-9EAE-EF8F2BF85D6F}" type="slidenum">
              <a:rPr lang="en-AU" smtClean="0"/>
              <a:pPr/>
              <a:t>5</a:t>
            </a:fld>
            <a:endParaRPr lang="en-AU" dirty="0"/>
          </a:p>
        </p:txBody>
      </p:sp>
      <p:sp>
        <p:nvSpPr>
          <p:cNvPr id="17" name="Rectangle 16"/>
          <p:cNvSpPr/>
          <p:nvPr/>
        </p:nvSpPr>
        <p:spPr>
          <a:xfrm>
            <a:off x="1120140" y="4574066"/>
            <a:ext cx="3093720" cy="1089529"/>
          </a:xfrm>
          <a:prstGeom prst="rect">
            <a:avLst/>
          </a:prstGeom>
        </p:spPr>
        <p:txBody>
          <a:bodyPr wrap="square">
            <a:spAutoFit/>
          </a:bodyPr>
          <a:lstStyle/>
          <a:p>
            <a:pPr>
              <a:lnSpc>
                <a:spcPct val="90000"/>
              </a:lnSpc>
              <a:spcAft>
                <a:spcPts val="1000"/>
              </a:spcAft>
            </a:pPr>
            <a:r>
              <a:rPr lang="en-AU" sz="3600" b="1" dirty="0" smtClean="0">
                <a:solidFill>
                  <a:schemeClr val="bg2"/>
                </a:solidFill>
              </a:rPr>
              <a:t>No </a:t>
            </a:r>
            <a:r>
              <a:rPr lang="en-AU" sz="3600" dirty="0" smtClean="0">
                <a:solidFill>
                  <a:schemeClr val="bg2"/>
                </a:solidFill>
              </a:rPr>
              <a:t>brokerage fees</a:t>
            </a:r>
            <a:endParaRPr lang="en-AU" sz="3600" dirty="0">
              <a:solidFill>
                <a:schemeClr val="bg2"/>
              </a:solidFill>
            </a:endParaRPr>
          </a:p>
        </p:txBody>
      </p:sp>
      <p:sp>
        <p:nvSpPr>
          <p:cNvPr id="6" name="Rectangle 5"/>
          <p:cNvSpPr/>
          <p:nvPr/>
        </p:nvSpPr>
        <p:spPr>
          <a:xfrm>
            <a:off x="4964892" y="2339990"/>
            <a:ext cx="2431290" cy="400110"/>
          </a:xfrm>
          <a:prstGeom prst="rect">
            <a:avLst/>
          </a:prstGeom>
        </p:spPr>
        <p:txBody>
          <a:bodyPr wrap="square">
            <a:spAutoFit/>
          </a:bodyPr>
          <a:lstStyle/>
          <a:p>
            <a:pPr>
              <a:spcAft>
                <a:spcPts val="3000"/>
              </a:spcAft>
            </a:pPr>
            <a:r>
              <a:rPr lang="en-AU" sz="2000" b="1" spc="300" dirty="0" smtClean="0">
                <a:solidFill>
                  <a:schemeClr val="bg2"/>
                </a:solidFill>
              </a:rPr>
              <a:t>YEAR END</a:t>
            </a:r>
          </a:p>
        </p:txBody>
      </p:sp>
      <p:pic>
        <p:nvPicPr>
          <p:cNvPr id="2050" name="Picture 2" descr="Image result for CommSe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772" y="2338776"/>
            <a:ext cx="2393998" cy="545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932680" y="4526489"/>
            <a:ext cx="3556000" cy="1200329"/>
          </a:xfrm>
          <a:prstGeom prst="rect">
            <a:avLst/>
          </a:prstGeom>
        </p:spPr>
        <p:txBody>
          <a:bodyPr wrap="square">
            <a:spAutoFit/>
          </a:bodyPr>
          <a:lstStyle/>
          <a:p>
            <a:r>
              <a:rPr lang="en-AU" sz="3600" dirty="0">
                <a:solidFill>
                  <a:schemeClr val="bg2"/>
                </a:solidFill>
              </a:rPr>
              <a:t>Change to </a:t>
            </a:r>
            <a:r>
              <a:rPr lang="en-AU" sz="3600" b="1" dirty="0">
                <a:solidFill>
                  <a:schemeClr val="bg2"/>
                </a:solidFill>
              </a:rPr>
              <a:t/>
            </a:r>
            <a:br>
              <a:rPr lang="en-AU" sz="3600" b="1" dirty="0">
                <a:solidFill>
                  <a:schemeClr val="bg2"/>
                </a:solidFill>
              </a:rPr>
            </a:br>
            <a:r>
              <a:rPr lang="en-AU" sz="3600" b="1" dirty="0">
                <a:solidFill>
                  <a:schemeClr val="bg2"/>
                </a:solidFill>
              </a:rPr>
              <a:t>31 December </a:t>
            </a:r>
            <a:endParaRPr lang="en-AU" sz="3600" dirty="0">
              <a:solidFill>
                <a:schemeClr val="bg2"/>
              </a:solidFill>
            </a:endParaRPr>
          </a:p>
        </p:txBody>
      </p:sp>
    </p:spTree>
    <p:extLst>
      <p:ext uri="{BB962C8B-B14F-4D97-AF65-F5344CB8AC3E}">
        <p14:creationId xmlns:p14="http://schemas.microsoft.com/office/powerpoint/2010/main" val="1371779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893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FGX fund </a:t>
            </a:r>
            <a:r>
              <a:rPr lang="en-US" dirty="0"/>
              <a:t>m</a:t>
            </a:r>
            <a:r>
              <a:rPr lang="en-US" dirty="0" smtClean="0"/>
              <a:t>anagers</a:t>
            </a:r>
            <a:endParaRPr lang="en-US" dirty="0"/>
          </a:p>
        </p:txBody>
      </p:sp>
      <p:sp>
        <p:nvSpPr>
          <p:cNvPr id="20" name="Slide Number Placeholder 3"/>
          <p:cNvSpPr>
            <a:spLocks noGrp="1"/>
          </p:cNvSpPr>
          <p:nvPr>
            <p:ph type="sldNum" sz="quarter" idx="4"/>
          </p:nvPr>
        </p:nvSpPr>
        <p:spPr/>
        <p:txBody>
          <a:bodyPr/>
          <a:lstStyle/>
          <a:p>
            <a:fld id="{AEA9FD5F-EFF3-4963-9EAE-EF8F2BF85D6F}" type="slidenum">
              <a:rPr lang="en-AU" smtClean="0"/>
              <a:t>7</a:t>
            </a:fld>
            <a:endParaRPr lang="en-AU"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472" y="1775324"/>
            <a:ext cx="1387058" cy="10402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25844" y="2122711"/>
            <a:ext cx="1070130" cy="4221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63166" y="1809614"/>
            <a:ext cx="1356431" cy="101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p:nvPr/>
        </p:nvPicPr>
        <p:blipFill>
          <a:blip r:embed="rId5">
            <a:extLst>
              <a:ext uri="{28A0092B-C50C-407E-A947-70E740481C1C}">
                <a14:useLocalDpi xmlns:a14="http://schemas.microsoft.com/office/drawing/2010/main" val="0"/>
              </a:ext>
            </a:extLst>
          </a:blip>
          <a:stretch>
            <a:fillRect/>
          </a:stretch>
        </p:blipFill>
        <p:spPr bwMode="auto">
          <a:xfrm>
            <a:off x="5628798" y="2099745"/>
            <a:ext cx="833996" cy="468058"/>
          </a:xfrm>
          <a:prstGeom prst="rect">
            <a:avLst/>
          </a:prstGeom>
          <a:noFill/>
          <a:ln>
            <a:noFill/>
          </a:ln>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628798" y="3136988"/>
            <a:ext cx="1386752" cy="554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99364" y="3066449"/>
            <a:ext cx="958663" cy="5917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3560142" y="2840210"/>
            <a:ext cx="1612387" cy="12092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293029" y="4085945"/>
            <a:ext cx="1028261" cy="7711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r="43732"/>
          <a:stretch/>
        </p:blipFill>
        <p:spPr bwMode="auto">
          <a:xfrm>
            <a:off x="7727640" y="5308471"/>
            <a:ext cx="878241" cy="6243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W:\Future Generation Investment Fund\Fund Managers\Bennelong BLSEM - Melb - Dick Fish\blselogo.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843075" y="3213164"/>
            <a:ext cx="1332019" cy="52137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http://www.cbgam.com.au/themes/default/fspin_logo.gif"/>
          <p:cNvPicPr>
            <a:picLocks noChangeAspect="1"/>
          </p:cNvPicPr>
          <p:nvPr/>
        </p:nvPicPr>
        <p:blipFill rotWithShape="1">
          <a:blip r:embed="rId12">
            <a:extLst>
              <a:ext uri="{28A0092B-C50C-407E-A947-70E740481C1C}">
                <a14:useLocalDpi xmlns:a14="http://schemas.microsoft.com/office/drawing/2010/main" val="0"/>
              </a:ext>
            </a:extLst>
          </a:blip>
          <a:srcRect b="16196"/>
          <a:stretch/>
        </p:blipFill>
        <p:spPr bwMode="auto">
          <a:xfrm>
            <a:off x="458512" y="4371443"/>
            <a:ext cx="1906305" cy="3343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W:\Future Generation Investment Fund\Fund Managers\Lanyon\Lanyon_approved.jp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432248" y="4119073"/>
            <a:ext cx="2102678" cy="8200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W:\Future Generation Investment Fund\Fund Managers\Sandon\SC-logo-RGB.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602357" y="4289663"/>
            <a:ext cx="2073604" cy="3730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W:\Future Generation Investment Fund\Fund Managers\Discovery\Discovery logo.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99364" y="5416445"/>
            <a:ext cx="1434123" cy="3027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2334095" y="5186157"/>
            <a:ext cx="1627386" cy="65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descr="W:\Future Generation Investment Fund\Fund Managers\Optimal\OFM Aus logo.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363487" y="5283869"/>
            <a:ext cx="932754" cy="5534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W:\Future Generation Investment Fund\Fund Managers\Smallco\Smallco new Inv Mgr logo.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871693" y="5281023"/>
            <a:ext cx="1280494" cy="4381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W:\COMMUNICATIONS AND MARKETING\Moffitt.Moffitt\LOGOS\VERTICAL\PNG\2141_WAM_Logotype + Icon_Navy_Grey_RGB.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51970" y="2149230"/>
            <a:ext cx="1790566" cy="3646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62566" y="3231496"/>
            <a:ext cx="1424234" cy="42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34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AU" dirty="0" smtClean="0">
                <a:latin typeface="Arial" charset="0"/>
                <a:cs typeface="Georgia" charset="0"/>
              </a:rPr>
              <a:t>FGX charities</a:t>
            </a:r>
            <a:endParaRPr lang="en-AU" dirty="0">
              <a:latin typeface="Arial" charset="0"/>
              <a:cs typeface="Georgia" charset="0"/>
            </a:endParaRPr>
          </a:p>
        </p:txBody>
      </p:sp>
      <p:sp>
        <p:nvSpPr>
          <p:cNvPr id="6" name="Slide Number Placeholder 3"/>
          <p:cNvSpPr>
            <a:spLocks noGrp="1"/>
          </p:cNvSpPr>
          <p:nvPr>
            <p:ph type="sldNum" sz="quarter" idx="4"/>
          </p:nvPr>
        </p:nvSpPr>
        <p:spPr/>
        <p:txBody>
          <a:bodyPr/>
          <a:lstStyle/>
          <a:p>
            <a:fld id="{AEA9FD5F-EFF3-4963-9EAE-EF8F2BF85D6F}" type="slidenum">
              <a:rPr lang="en-AU" smtClean="0"/>
              <a:t>8</a:t>
            </a:fld>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3" y="2293256"/>
            <a:ext cx="1247614" cy="594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176" y="1873019"/>
            <a:ext cx="675450" cy="105733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7860" b="32086"/>
          <a:stretch/>
        </p:blipFill>
        <p:spPr>
          <a:xfrm>
            <a:off x="4120489" y="2016369"/>
            <a:ext cx="1346706" cy="9468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132" y="2139204"/>
            <a:ext cx="1033517" cy="74857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1606" y="1892431"/>
            <a:ext cx="535409" cy="107081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0132" y="3500675"/>
            <a:ext cx="927235" cy="78157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1612" y="3593438"/>
            <a:ext cx="1581257" cy="681066"/>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4451" y="3593438"/>
            <a:ext cx="1078782" cy="704707"/>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6381" y="4957005"/>
            <a:ext cx="1699379" cy="593657"/>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5092" y="4843799"/>
            <a:ext cx="820069" cy="820069"/>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77699" y="5156576"/>
            <a:ext cx="1894031" cy="327407"/>
          </a:xfrm>
          <a:prstGeom prst="rect">
            <a:avLst/>
          </a:prstGeom>
        </p:spPr>
      </p:pic>
      <p:pic>
        <p:nvPicPr>
          <p:cNvPr id="1026" name="Picture 2" descr="W:\Future Generation Investment Company\FGX\Charities\Youth off The Streets\Youth off the streets 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4740" y="5075846"/>
            <a:ext cx="1475000" cy="4748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Future Generation Investment Company\FGX\Charities\United Way\UWA_rgb.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6943" y="3615974"/>
            <a:ext cx="1098184" cy="6821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Future Generation Investment Company\FGX\Charities\Diabetes Kids Fund\DKF Logo 2016- to us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37103" y="3333819"/>
            <a:ext cx="1044413" cy="111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46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FGX service providers</a:t>
            </a:r>
            <a:endParaRPr lang="en-US" dirty="0"/>
          </a:p>
        </p:txBody>
      </p:sp>
      <p:sp>
        <p:nvSpPr>
          <p:cNvPr id="12" name="Slide Number Placeholder 3"/>
          <p:cNvSpPr>
            <a:spLocks noGrp="1"/>
          </p:cNvSpPr>
          <p:nvPr>
            <p:ph type="sldNum" sz="quarter" idx="4"/>
          </p:nvPr>
        </p:nvSpPr>
        <p:spPr/>
        <p:txBody>
          <a:bodyPr/>
          <a:lstStyle/>
          <a:p>
            <a:fld id="{AEA9FD5F-EFF3-4963-9EAE-EF8F2BF85D6F}" type="slidenum">
              <a:rPr lang="en-AU" smtClean="0"/>
              <a:t>9</a:t>
            </a:fld>
            <a:endParaRPr lang="en-AU" dirty="0"/>
          </a:p>
        </p:txBody>
      </p:sp>
      <p:pic>
        <p:nvPicPr>
          <p:cNvPr id="2050" name="Picture 2" descr="\\mtrx\data\WAMI\Data\Future Generation Investment Company\Service Providers\White Outsourcing\White Outsourcing 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4155" y="2185942"/>
            <a:ext cx="2461412" cy="72890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preferRelativeResize="0">
            <a:picLocks noChangeAspect="1" noChangeArrowheads="1"/>
          </p:cNvPicPr>
          <p:nvPr/>
        </p:nvPicPr>
        <p:blipFill rotWithShape="1">
          <a:blip r:embed="rId3" cstate="email">
            <a:extLst>
              <a:ext uri="{28A0092B-C50C-407E-A947-70E740481C1C}">
                <a14:useLocalDpi xmlns:a14="http://schemas.microsoft.com/office/drawing/2010/main"/>
              </a:ext>
            </a:extLst>
          </a:blip>
          <a:srcRect r="912"/>
          <a:stretch/>
        </p:blipFill>
        <p:spPr bwMode="auto">
          <a:xfrm>
            <a:off x="573982" y="4862238"/>
            <a:ext cx="1254818" cy="86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descr="W:\COMMUNICATIONS AND MARKETING\Moffitt.Moffitt\LOGOS\VERTICAL\PNG\2141_WAM_Logotype + Icon_Navy_Grey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138" y="2438400"/>
            <a:ext cx="2363969" cy="4814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970" y="3395553"/>
            <a:ext cx="3016738" cy="101561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4793" y="4581678"/>
            <a:ext cx="1889272" cy="108447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1695" y="4994030"/>
            <a:ext cx="2035027" cy="481623"/>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4683" y="3497570"/>
            <a:ext cx="2321169" cy="811815"/>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999" y="3696676"/>
            <a:ext cx="1321158" cy="505756"/>
          </a:xfrm>
          <a:prstGeom prst="rect">
            <a:avLst/>
          </a:prstGeom>
        </p:spPr>
      </p:pic>
      <p:pic>
        <p:nvPicPr>
          <p:cNvPr id="14" name="Picture 25" descr="http://www.futuregeninvest.com.au/images/logo-14b.png">
            <a:hlinkClick r:id="rId10"/>
          </p:cNvPr>
          <p:cNvPicPr>
            <a:picLocks noChangeAspect="1"/>
          </p:cNvPicPr>
          <p:nvPr/>
        </p:nvPicPr>
        <p:blipFill rotWithShape="1">
          <a:blip r:embed="rId11" cstate="screen">
            <a:extLst>
              <a:ext uri="{28A0092B-C50C-407E-A947-70E740481C1C}">
                <a14:useLocalDpi xmlns:a14="http://schemas.microsoft.com/office/drawing/2010/main"/>
              </a:ext>
            </a:extLst>
          </a:blip>
          <a:srcRect l="10882" t="19540" r="12229" b="19380"/>
          <a:stretch/>
        </p:blipFill>
        <p:spPr bwMode="auto">
          <a:xfrm>
            <a:off x="818537" y="2275676"/>
            <a:ext cx="1125593" cy="64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872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Presentation Template FGIC">
  <a:themeElements>
    <a:clrScheme name="FGG_FGX">
      <a:dk1>
        <a:sysClr val="windowText" lastClr="000000"/>
      </a:dk1>
      <a:lt1>
        <a:sysClr val="window" lastClr="FFFFFF"/>
      </a:lt1>
      <a:dk2>
        <a:srgbClr val="515151"/>
      </a:dk2>
      <a:lt2>
        <a:srgbClr val="FFFFFF"/>
      </a:lt2>
      <a:accent1>
        <a:srgbClr val="124E8B"/>
      </a:accent1>
      <a:accent2>
        <a:srgbClr val="0098EC"/>
      </a:accent2>
      <a:accent3>
        <a:srgbClr val="7DCDFE"/>
      </a:accent3>
      <a:accent4>
        <a:srgbClr val="391F63"/>
      </a:accent4>
      <a:accent5>
        <a:srgbClr val="542E91"/>
      </a:accent5>
      <a:accent6>
        <a:srgbClr val="AFAFAF"/>
      </a:accent6>
      <a:hlink>
        <a:srgbClr val="AFAFAF"/>
      </a:hlink>
      <a:folHlink>
        <a:srgbClr val="AF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WAM Cap">
      <a:dk1>
        <a:sysClr val="windowText" lastClr="000000"/>
      </a:dk1>
      <a:lt1>
        <a:sysClr val="window" lastClr="FFFFFF"/>
      </a:lt1>
      <a:dk2>
        <a:srgbClr val="256DB2"/>
      </a:dk2>
      <a:lt2>
        <a:srgbClr val="FFFFFF"/>
      </a:lt2>
      <a:accent1>
        <a:srgbClr val="124E8B"/>
      </a:accent1>
      <a:accent2>
        <a:srgbClr val="256DB2"/>
      </a:accent2>
      <a:accent3>
        <a:srgbClr val="0084CC"/>
      </a:accent3>
      <a:accent4>
        <a:srgbClr val="0098EC"/>
      </a:accent4>
      <a:accent5>
        <a:srgbClr val="7DCDFE"/>
      </a:accent5>
      <a:accent6>
        <a:srgbClr val="AFAFAF"/>
      </a:accent6>
      <a:hlink>
        <a:srgbClr val="0098EC"/>
      </a:hlink>
      <a:folHlink>
        <a:srgbClr val="0098E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WAM Cap">
      <a:dk1>
        <a:sysClr val="windowText" lastClr="000000"/>
      </a:dk1>
      <a:lt1>
        <a:sysClr val="window" lastClr="FFFFFF"/>
      </a:lt1>
      <a:dk2>
        <a:srgbClr val="256DB2"/>
      </a:dk2>
      <a:lt2>
        <a:srgbClr val="FFFFFF"/>
      </a:lt2>
      <a:accent1>
        <a:srgbClr val="124E8B"/>
      </a:accent1>
      <a:accent2>
        <a:srgbClr val="256DB2"/>
      </a:accent2>
      <a:accent3>
        <a:srgbClr val="0084CC"/>
      </a:accent3>
      <a:accent4>
        <a:srgbClr val="0098EC"/>
      </a:accent4>
      <a:accent5>
        <a:srgbClr val="7DCDFE"/>
      </a:accent5>
      <a:accent6>
        <a:srgbClr val="AFAFAF"/>
      </a:accent6>
      <a:hlink>
        <a:srgbClr val="0098EC"/>
      </a:hlink>
      <a:folHlink>
        <a:srgbClr val="0098E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resentation Template FGIC">
  <a:themeElements>
    <a:clrScheme name="FGG_FGX">
      <a:dk1>
        <a:sysClr val="windowText" lastClr="000000"/>
      </a:dk1>
      <a:lt1>
        <a:sysClr val="window" lastClr="FFFFFF"/>
      </a:lt1>
      <a:dk2>
        <a:srgbClr val="515151"/>
      </a:dk2>
      <a:lt2>
        <a:srgbClr val="FFFFFF"/>
      </a:lt2>
      <a:accent1>
        <a:srgbClr val="124E8B"/>
      </a:accent1>
      <a:accent2>
        <a:srgbClr val="0098EC"/>
      </a:accent2>
      <a:accent3>
        <a:srgbClr val="7DCDFE"/>
      </a:accent3>
      <a:accent4>
        <a:srgbClr val="391F63"/>
      </a:accent4>
      <a:accent5>
        <a:srgbClr val="542E91"/>
      </a:accent5>
      <a:accent6>
        <a:srgbClr val="AFAFAF"/>
      </a:accent6>
      <a:hlink>
        <a:srgbClr val="AFAFAF"/>
      </a:hlink>
      <a:folHlink>
        <a:srgbClr val="AF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resentation Template FGIC">
  <a:themeElements>
    <a:clrScheme name="FGG_FGX">
      <a:dk1>
        <a:sysClr val="windowText" lastClr="000000"/>
      </a:dk1>
      <a:lt1>
        <a:sysClr val="window" lastClr="FFFFFF"/>
      </a:lt1>
      <a:dk2>
        <a:srgbClr val="515151"/>
      </a:dk2>
      <a:lt2>
        <a:srgbClr val="FFFFFF"/>
      </a:lt2>
      <a:accent1>
        <a:srgbClr val="124E8B"/>
      </a:accent1>
      <a:accent2>
        <a:srgbClr val="0098EC"/>
      </a:accent2>
      <a:accent3>
        <a:srgbClr val="7DCDFE"/>
      </a:accent3>
      <a:accent4>
        <a:srgbClr val="391F63"/>
      </a:accent4>
      <a:accent5>
        <a:srgbClr val="542E91"/>
      </a:accent5>
      <a:accent6>
        <a:srgbClr val="AFAFAF"/>
      </a:accent6>
      <a:hlink>
        <a:srgbClr val="AFAFAF"/>
      </a:hlink>
      <a:folHlink>
        <a:srgbClr val="AF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WAM Cap">
      <a:dk1>
        <a:sysClr val="windowText" lastClr="000000"/>
      </a:dk1>
      <a:lt1>
        <a:sysClr val="window" lastClr="FFFFFF"/>
      </a:lt1>
      <a:dk2>
        <a:srgbClr val="256DB2"/>
      </a:dk2>
      <a:lt2>
        <a:srgbClr val="FFFFFF"/>
      </a:lt2>
      <a:accent1>
        <a:srgbClr val="124E8B"/>
      </a:accent1>
      <a:accent2>
        <a:srgbClr val="256DB2"/>
      </a:accent2>
      <a:accent3>
        <a:srgbClr val="0084CC"/>
      </a:accent3>
      <a:accent4>
        <a:srgbClr val="0098EC"/>
      </a:accent4>
      <a:accent5>
        <a:srgbClr val="7DCDFE"/>
      </a:accent5>
      <a:accent6>
        <a:srgbClr val="AFAFAF"/>
      </a:accent6>
      <a:hlink>
        <a:srgbClr val="0098EC"/>
      </a:hlink>
      <a:folHlink>
        <a:srgbClr val="0098E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WAM Cap">
      <a:dk1>
        <a:sysClr val="windowText" lastClr="000000"/>
      </a:dk1>
      <a:lt1>
        <a:sysClr val="window" lastClr="FFFFFF"/>
      </a:lt1>
      <a:dk2>
        <a:srgbClr val="256DB2"/>
      </a:dk2>
      <a:lt2>
        <a:srgbClr val="FFFFFF"/>
      </a:lt2>
      <a:accent1>
        <a:srgbClr val="124E8B"/>
      </a:accent1>
      <a:accent2>
        <a:srgbClr val="256DB2"/>
      </a:accent2>
      <a:accent3>
        <a:srgbClr val="0084CC"/>
      </a:accent3>
      <a:accent4>
        <a:srgbClr val="0098EC"/>
      </a:accent4>
      <a:accent5>
        <a:srgbClr val="7DCDFE"/>
      </a:accent5>
      <a:accent6>
        <a:srgbClr val="AFAFAF"/>
      </a:accent6>
      <a:hlink>
        <a:srgbClr val="0098EC"/>
      </a:hlink>
      <a:folHlink>
        <a:srgbClr val="0098E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Template FGIC</Template>
  <TotalTime>6186</TotalTime>
  <Words>1427</Words>
  <Application>Microsoft Office PowerPoint</Application>
  <PresentationFormat>On-screen Show (4:3)</PresentationFormat>
  <Paragraphs>367</Paragraphs>
  <Slides>29</Slides>
  <Notes>4</Notes>
  <HiddenSlides>0</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2_Presentation Template FGIC</vt:lpstr>
      <vt:lpstr>Blank</vt:lpstr>
      <vt:lpstr>4_Office Theme</vt:lpstr>
      <vt:lpstr>1_Presentation Template FGIC</vt:lpstr>
      <vt:lpstr>Presentation Template FGIC</vt:lpstr>
      <vt:lpstr>2_Office Theme</vt:lpstr>
      <vt:lpstr>3_Office Theme</vt:lpstr>
      <vt:lpstr>Shareholder Presentation</vt:lpstr>
      <vt:lpstr>PowerPoint Presentation</vt:lpstr>
      <vt:lpstr> Our purpose </vt:lpstr>
      <vt:lpstr>Investment objectives</vt:lpstr>
      <vt:lpstr>New developments </vt:lpstr>
      <vt:lpstr>PowerPoint Presentation</vt:lpstr>
      <vt:lpstr>FGX fund managers</vt:lpstr>
      <vt:lpstr>FGX charities</vt:lpstr>
      <vt:lpstr>FGX service providers</vt:lpstr>
      <vt:lpstr>PowerPoint Presentation</vt:lpstr>
      <vt:lpstr>FGX highlights </vt:lpstr>
      <vt:lpstr>FGX outperformance </vt:lpstr>
      <vt:lpstr>FGX Net Tangible Assets  as at 31 October 2016</vt:lpstr>
      <vt:lpstr>FGX investment strategy allocation </vt:lpstr>
      <vt:lpstr>FGX allocation  at 31 October 2016 </vt:lpstr>
      <vt:lpstr>FGX options</vt:lpstr>
      <vt:lpstr>FY16  FGX impact on children and youth at risk</vt:lpstr>
      <vt:lpstr>FY16  FGX impact on children and youth at risk</vt:lpstr>
      <vt:lpstr>PowerPoint Presentation</vt:lpstr>
      <vt:lpstr>FGG fund managers</vt:lpstr>
      <vt:lpstr>FGG charities</vt:lpstr>
      <vt:lpstr>FGG service providers</vt:lpstr>
      <vt:lpstr>PowerPoint Presentation</vt:lpstr>
      <vt:lpstr>FGG highlights </vt:lpstr>
      <vt:lpstr>FGG performance </vt:lpstr>
      <vt:lpstr>FGG Net Tangible Assets  as at 31 October 2016</vt:lpstr>
      <vt:lpstr>Investment strategy allocation</vt:lpstr>
      <vt:lpstr>Allocation at 31 October 2016</vt:lpstr>
      <vt:lpstr>PowerPoint Presentation</vt:lpstr>
    </vt:vector>
  </TitlesOfParts>
  <Company>Matrix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Amie Myler</dc:creator>
  <cp:lastModifiedBy>Alexandra Hopper</cp:lastModifiedBy>
  <cp:revision>577</cp:revision>
  <cp:lastPrinted>2016-11-14T21:58:07Z</cp:lastPrinted>
  <dcterms:created xsi:type="dcterms:W3CDTF">2015-04-15T00:14:54Z</dcterms:created>
  <dcterms:modified xsi:type="dcterms:W3CDTF">2016-11-14T23:32:53Z</dcterms:modified>
</cp:coreProperties>
</file>